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media/image3.png" ContentType="image/png"/>
  <Override PartName="/ppt/media/image4.jpeg" ContentType="image/jpeg"/>
  <Override PartName="/ppt/media/image6.jpeg" ContentType="image/jpeg"/>
  <Override PartName="/ppt/media/image1.png" ContentType="image/png"/>
  <Override PartName="/ppt/media/image5.png" ContentType="image/png"/>
  <Override PartName="/ppt/media/image2.png" ContentType="image/png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  <p:sldId id="257" r:id="rId5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charts/chart1.xml><?xml version="1.0" encoding="utf-8"?>
<c:chartSpace xmlns:a="http://schemas.openxmlformats.org/drawingml/2006/main" xmlns:c="http://schemas.openxmlformats.org/drawingml/2006/chart" xmlns:r="http://schemas.openxmlformats.org/officeDocument/2006/relationships">
  <c:lang val="en-US"/>
  <c:chart>
    <c:title>
      <c:layout/>
      <c:tx>
        <c:rich>
          <a:bodyPr/>
          <a:lstStyle/>
          <a:p>
            <a:pPr>
              <a:defRPr/>
            </a:pPr>
            <a:r>
              <a:rPr b="1">
                <a:solidFill>
                  <a:srgbClr val="000000"/>
                </a:solidFill>
                <a:ea typeface="ＭＳ Ｐゴシック"/>
              </a:rPr>
              <a:t>Costantan wire test</a:t>
            </a:r>
          </a:p>
        </c:rich>
      </c:tx>
    </c:title>
    <c:plotArea>
      <c:layout/>
      <c:scatterChart>
        <c:scatterStyle val="lineMarker"/>
        <c:ser>
          <c:idx val="0"/>
          <c:order val="0"/>
          <c:tx>
            <c:strRef>
              <c:f>label 1</c:f>
              <c:strCache>
                <c:ptCount val="1"/>
                <c:pt idx="0">
                  <c:v>No extra power</c:v>
                </c:pt>
              </c:strCache>
            </c:strRef>
          </c:tx>
          <c:spPr>
            <a:solidFill>
              <a:srgbClr val="99ccff"/>
            </a:solidFill>
          </c:spPr>
          <c:marker/>
          <c:xVal>
            <c:numRef>
              <c:f>categories</c:f>
              <c:numCache>
                <c:formatCode>General</c:formatCode>
                <c:ptCount val="5"/>
                <c:pt idx="0">
                  <c:v>NaN</c:v>
                </c:pt>
                <c:pt idx="1">
                  <c:v>NaN</c:v>
                </c:pt>
                <c:pt idx="2">
                  <c:v>NaN</c:v>
                </c:pt>
                <c:pt idx="3">
                  <c:v>NaN</c:v>
                </c:pt>
                <c:pt idx="4">
                  <c:v>NaN</c:v>
                </c:pt>
              </c:numCache>
            </c:numRef>
          </c:xVal>
          <c:yVal>
            <c:numRef>
              <c:f>0</c:f>
              <c:numCache>
                <c:formatCode>General</c:formatCode>
                <c:ptCount val="5"/>
                <c:pt idx="0">
                  <c:v>-0.0728039215686276</c:v>
                </c:pt>
                <c:pt idx="1">
                  <c:v>0.066705882352941</c:v>
                </c:pt>
                <c:pt idx="2">
                  <c:v>0.291960784313725</c:v>
                </c:pt>
                <c:pt idx="3">
                  <c:v>0.557980392156862</c:v>
                </c:pt>
                <c:pt idx="4">
                  <c:v>0.861196078431373</c:v>
                </c:pt>
              </c:numCache>
            </c:numRef>
          </c:yVal>
        </c:ser>
        <c:ser>
          <c:idx val="1"/>
          <c:order val="1"/>
          <c:tx>
            <c:strRef>
              <c:f>label 2</c:f>
              <c:strCache>
                <c:ptCount val="1"/>
                <c:pt idx="0">
                  <c:v>with extra power</c:v>
                </c:pt>
              </c:strCache>
            </c:strRef>
          </c:tx>
          <c:spPr>
            <a:solidFill>
              <a:srgbClr val="99ccff"/>
            </a:solidFill>
          </c:spPr>
          <c:marker/>
          <c:xVal>
            <c:numRef>
              <c:f>categories</c:f>
              <c:numCache>
                <c:formatCode>General</c:formatCode>
                <c:ptCount val="5"/>
                <c:pt idx="0">
                  <c:v>NaN</c:v>
                </c:pt>
                <c:pt idx="1">
                  <c:v>NaN</c:v>
                </c:pt>
                <c:pt idx="2">
                  <c:v>NaN</c:v>
                </c:pt>
                <c:pt idx="3">
                  <c:v>NaN</c:v>
                </c:pt>
                <c:pt idx="4">
                  <c:v>NaN</c:v>
                </c:pt>
              </c:numCache>
            </c:numRef>
          </c:xVal>
          <c:yVal>
            <c:numRef>
              <c:f>1</c:f>
              <c:numCache>
                <c:formatCode>General</c:formatCode>
                <c:ptCount val="5"/>
                <c:pt idx="0">
                  <c:v>1.22727450980392</c:v>
                </c:pt>
                <c:pt idx="1">
                  <c:v>1.64137254901961</c:v>
                </c:pt>
                <c:pt idx="2">
                  <c:v>2.62841176470588</c:v>
                </c:pt>
                <c:pt idx="3">
                  <c:v>3.83507843137255</c:v>
                </c:pt>
                <c:pt idx="4">
                  <c:v>5.3096862745098</c:v>
                </c:pt>
              </c:numCache>
            </c:numRef>
          </c:yVal>
        </c:ser>
        <c:axId val="96177790"/>
        <c:axId val="62186252"/>
      </c:scatterChart>
      <c:valAx>
        <c:axId val="96177790"/>
        <c:scaling>
          <c:orientation val="minMax"/>
        </c:scaling>
        <c:title>
          <c:layout/>
          <c:tx>
            <c:rich>
              <a:bodyPr/>
              <a:lstStyle/>
              <a:p>
                <a:pPr>
                  <a:defRPr/>
                </a:pPr>
                <a:r>
                  <a:rPr b="1" sz="1000">
                    <a:solidFill>
                      <a:srgbClr val="000000"/>
                    </a:solidFill>
                    <a:latin typeface="Calibri"/>
                    <a:ea typeface="ＭＳ Ｐゴシック"/>
                  </a:rPr>
                  <a:t>ΔT4</a:t>
                </a:r>
              </a:p>
            </c:rich>
          </c:tx>
        </c:title>
        <c:delete val="1"/>
        <c:axPos val="b"/>
        <c:majorTickMark val="none"/>
        <c:minorTickMark val="none"/>
        <c:tickLblPos val="nextTo"/>
        <c:crossAx val="62186252"/>
        <c:crossesAt val="0"/>
        <c:spPr>
          <a:ln w="9360">
            <a:solidFill>
              <a:srgbClr val="878787"/>
            </a:solidFill>
            <a:round/>
          </a:ln>
        </c:spPr>
      </c:valAx>
      <c:valAx>
        <c:axId val="62186252"/>
        <c:scaling>
          <c:orientation val="minMax"/>
        </c:scaling>
        <c:title>
          <c:layout/>
          <c:tx>
            <c:rich>
              <a:bodyPr/>
              <a:lstStyle/>
              <a:p>
                <a:pPr>
                  <a:defRPr/>
                </a:pPr>
                <a:r>
                  <a:rPr b="1" sz="1000">
                    <a:solidFill>
                      <a:srgbClr val="000000"/>
                    </a:solidFill>
                    <a:ea typeface="ＭＳ Ｐゴシック"/>
                  </a:rPr>
                  <a:t>Pin </a:t>
                </a:r>
              </a:p>
            </c:rich>
          </c:tx>
        </c:title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majorTickMark val="none"/>
        <c:minorTickMark val="none"/>
        <c:tickLblPos val="nextTo"/>
        <c:crossAx val="96177790"/>
        <c:crossesAt val="0"/>
        <c:spPr>
          <a:ln w="9360">
            <a:solidFill>
              <a:srgbClr val="878787"/>
            </a:solidFill>
            <a:round/>
          </a:ln>
        </c:spPr>
      </c:valAx>
      <c:spPr>
        <a:solidFill>
          <a:srgbClr val="ffffff"/>
        </a:solidFill>
      </c:spPr>
    </c:plotArea>
    <c:legend>
      <c:legendPos val="r"/>
      <c:spPr/>
    </c:legend>
    <c:plotVisOnly val="1"/>
  </c:chart>
  <c:spPr/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it-IT"/>
              <a:t>Click to edit the notes format</a:t>
            </a:r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it-IT"/>
              <a:t>&lt;header&gt;</a:t>
            </a:r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it-IT"/>
              <a:t>&lt;date/time&gt;</a:t>
            </a:r>
            <a:endParaRPr/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it-IT"/>
              <a:t>&lt;footer&gt;</a:t>
            </a:r>
            <a:endParaRPr/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DC377956-7FBF-4077-83E4-38722CD7479A}" type="slidenum">
              <a:rPr lang="it-IT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6673EE4-45E1-44AC-9EAE-8C13DADA8FCE}" type="slidenum"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63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046360" cy="397764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49200" y="152280"/>
            <a:ext cx="7467120" cy="5429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397728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9920" y="36817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80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9920" y="1604520"/>
            <a:ext cx="392616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045640" cy="18968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0" name="Picture 46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6377040"/>
            <a:ext cx="9143640" cy="334440"/>
          </a:xfrm>
          <a:prstGeom prst="rect">
            <a:avLst/>
          </a:prstGeom>
        </p:spPr>
      </p:pic>
      <p:pic>
        <p:nvPicPr>
          <p:cNvPr descr="" id="1" name="Picture 41"/>
          <p:cNvPicPr/>
          <p:nvPr/>
        </p:nvPicPr>
        <p:blipFill>
          <a:blip r:embed="rId3"/>
          <a:stretch>
            <a:fillRect/>
          </a:stretch>
        </p:blipFill>
        <p:spPr>
          <a:xfrm>
            <a:off x="8099280" y="228600"/>
            <a:ext cx="809280" cy="482400"/>
          </a:xfrm>
          <a:prstGeom prst="rect">
            <a:avLst/>
          </a:prstGeom>
        </p:spPr>
      </p:pic>
      <p:sp>
        <p:nvSpPr>
          <p:cNvPr id="2" name="Line 1"/>
          <p:cNvSpPr/>
          <p:nvPr/>
        </p:nvSpPr>
        <p:spPr>
          <a:xfrm>
            <a:off x="0" y="857160"/>
            <a:ext cx="8878680" cy="0"/>
          </a:xfrm>
          <a:prstGeom prst="line">
            <a:avLst/>
          </a:prstGeom>
          <a:ln w="28440">
            <a:solidFill>
              <a:srgbClr val="fbb034"/>
            </a:solidFill>
            <a:round/>
          </a:ln>
        </p:spPr>
      </p:sp>
      <p:sp>
        <p:nvSpPr>
          <p:cNvPr id="3" name="PlaceHolder 2"/>
          <p:cNvSpPr>
            <a:spLocks noGrp="1"/>
          </p:cNvSpPr>
          <p:nvPr>
            <p:ph type="title"/>
          </p:nvPr>
        </p:nvSpPr>
        <p:spPr>
          <a:xfrm>
            <a:off x="349200" y="152280"/>
            <a:ext cx="7467120" cy="685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3200">
                <a:solidFill>
                  <a:srgbClr val="00528e"/>
                </a:solidFill>
                <a:latin typeface="Arial"/>
                <a:ea typeface="ＭＳ Ｐゴシック"/>
              </a:rPr>
              <a:t>Click to edit the title text formatClick to edit Master title style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16E470BE-9593-43D5-A2FB-AF5CFBB0850C}" type="slidenum"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/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/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/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image" Target="../media/image6.jpeg"/><Relationship Id="rId5" Type="http://schemas.openxmlformats.org/officeDocument/2006/relationships/slideLayout" Target="../slideLayouts/slideLayout5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349200" y="152280"/>
            <a:ext cx="7467120" cy="685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3200">
                <a:solidFill>
                  <a:srgbClr val="00528e"/>
                </a:solidFill>
                <a:latin typeface="Arial"/>
                <a:ea typeface="ＭＳ Ｐゴシック"/>
              </a:rPr>
              <a:t>Analisi del filo con 2 strati</a:t>
            </a:r>
            <a:endParaRPr/>
          </a:p>
        </p:txBody>
      </p:sp>
      <p:pic>
        <p:nvPicPr>
          <p:cNvPr descr="" id="44" name="Picture 5"/>
          <p:cNvPicPr/>
          <p:nvPr/>
        </p:nvPicPr>
        <p:blipFill>
          <a:blip r:embed="rId1"/>
          <a:stretch>
            <a:fillRect/>
          </a:stretch>
        </p:blipFill>
        <p:spPr>
          <a:xfrm>
            <a:off x="198720" y="1070280"/>
            <a:ext cx="3810240" cy="2682720"/>
          </a:xfrm>
          <a:prstGeom prst="rect">
            <a:avLst/>
          </a:prstGeom>
        </p:spPr>
      </p:pic>
      <p:pic>
        <p:nvPicPr>
          <p:cNvPr descr="" id="45" name="Picture 10"/>
          <p:cNvPicPr/>
          <p:nvPr/>
        </p:nvPicPr>
        <p:blipFill>
          <a:blip r:embed="rId2"/>
          <a:stretch>
            <a:fillRect/>
          </a:stretch>
        </p:blipFill>
        <p:spPr>
          <a:xfrm>
            <a:off x="4735440" y="1052280"/>
            <a:ext cx="3341520" cy="2505960"/>
          </a:xfrm>
          <a:prstGeom prst="rect">
            <a:avLst/>
          </a:prstGeom>
        </p:spPr>
      </p:pic>
      <p:pic>
        <p:nvPicPr>
          <p:cNvPr descr="" id="46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129600" y="3753360"/>
            <a:ext cx="3879360" cy="2697120"/>
          </a:xfrm>
          <a:prstGeom prst="rect">
            <a:avLst/>
          </a:prstGeom>
        </p:spPr>
      </p:pic>
      <p:pic>
        <p:nvPicPr>
          <p:cNvPr descr="" id="47" name="Picture 1"/>
          <p:cNvPicPr/>
          <p:nvPr/>
        </p:nvPicPr>
        <p:blipFill>
          <a:blip r:embed="rId4"/>
          <a:stretch>
            <a:fillRect/>
          </a:stretch>
        </p:blipFill>
        <p:spPr>
          <a:xfrm>
            <a:off x="4577400" y="3695400"/>
            <a:ext cx="3657240" cy="2742840"/>
          </a:xfrm>
          <a:prstGeom prst="rect">
            <a:avLst/>
          </a:prstGeom>
        </p:spPr>
      </p:pic>
      <p:sp>
        <p:nvSpPr>
          <p:cNvPr id="48" name="CustomShape 2"/>
          <p:cNvSpPr/>
          <p:nvPr/>
        </p:nvSpPr>
        <p:spPr>
          <a:xfrm>
            <a:off x="7917120" y="226440"/>
            <a:ext cx="1104480" cy="456120"/>
          </a:xfrm>
          <a:prstGeom prst="rect">
            <a:avLst/>
          </a:prstGeom>
          <a:solidFill>
            <a:srgbClr val="22a2ff"/>
          </a:solidFill>
        </p:spPr>
        <p:txBody>
          <a:bodyPr bIns="45000" lIns="90000" rIns="90000" tIns="45000"/>
          <a:p>
            <a:pPr algn="just"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XYZ</a:t>
            </a:r>
            <a:endParaRPr/>
          </a:p>
        </p:txBody>
      </p:sp>
      <p:sp>
        <p:nvSpPr>
          <p:cNvPr id="49" name="CustomShape 3"/>
          <p:cNvSpPr/>
          <p:nvPr/>
        </p:nvSpPr>
        <p:spPr>
          <a:xfrm>
            <a:off x="0" y="6400800"/>
            <a:ext cx="8610120" cy="456120"/>
          </a:xfrm>
          <a:prstGeom prst="rect">
            <a:avLst/>
          </a:prstGeom>
          <a:solidFill>
            <a:srgbClr val="22a2ff"/>
          </a:solidFill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 </a:t>
            </a: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Big International Company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Shape 1"/>
          <p:cNvSpPr txBox="1"/>
          <p:nvPr/>
        </p:nvSpPr>
        <p:spPr>
          <a:xfrm>
            <a:off x="349200" y="152280"/>
            <a:ext cx="7467120" cy="68544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en-US" sz="3200">
                <a:solidFill>
                  <a:srgbClr val="00528e"/>
                </a:solidFill>
                <a:latin typeface="Arial"/>
                <a:ea typeface="ＭＳ Ｐゴシック"/>
              </a:rPr>
              <a:t>Potenza prodotta</a:t>
            </a:r>
            <a:endParaRPr/>
          </a:p>
        </p:txBody>
      </p:sp>
      <p:sp>
        <p:nvSpPr>
          <p:cNvPr id="51" name="TextShape 2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2204D946-3CC0-4769-AE22-D9CD733020ED}" type="slidenum"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&lt;number&gt;</a:t>
            </a:fld>
            <a:endParaRPr/>
          </a:p>
        </p:txBody>
      </p:sp>
      <p:sp>
        <p:nvSpPr>
          <p:cNvPr id="52" name="CustomShape 3"/>
          <p:cNvSpPr/>
          <p:nvPr/>
        </p:nvSpPr>
        <p:spPr>
          <a:xfrm>
            <a:off x="0" y="0"/>
            <a:ext cx="9143640" cy="456840"/>
          </a:xfrm>
          <a:prstGeom prst="rect">
            <a:avLst/>
          </a:prstGeom>
        </p:spPr>
      </p:sp>
      <p:graphicFrame>
        <p:nvGraphicFramePr>
          <p:cNvPr id="53" name="Chart 4"/>
          <p:cNvGraphicFramePr/>
          <p:nvPr/>
        </p:nvGraphicFramePr>
        <p:xfrm>
          <a:off x="3505320" y="1219320"/>
          <a:ext cx="4866120" cy="259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54" name="CustomShape 4"/>
          <p:cNvSpPr/>
          <p:nvPr/>
        </p:nvSpPr>
        <p:spPr>
          <a:xfrm>
            <a:off x="857880" y="4048560"/>
            <a:ext cx="2387880" cy="1933560"/>
          </a:xfrm>
          <a:prstGeom prst="rect">
            <a:avLst/>
          </a:prstGeom>
        </p:spPr>
        <p:txBody>
          <a:bodyPr anchor="ctr" wrap="none"/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Temp.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Extra Power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56°C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0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75°C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0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100°C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0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125°C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0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150°C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0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175°C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28 mW 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200°C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72 mW 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250°C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249 mW 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300°C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600 mW</a:t>
            </a:r>
            <a:endParaRPr/>
          </a:p>
          <a:p>
            <a:pPr>
              <a:lnSpc>
                <a:spcPct val="100000"/>
              </a:lnSpc>
            </a:pP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350°C     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	</a:t>
            </a:r>
            <a:r>
              <a:rPr lang="it-IT" sz="1100">
                <a:solidFill>
                  <a:srgbClr val="000000"/>
                </a:solidFill>
                <a:latin typeface="Calibri"/>
                <a:ea typeface="Calibri"/>
              </a:rPr>
              <a:t>1.16 W</a:t>
            </a:r>
            <a:endParaRPr/>
          </a:p>
        </p:txBody>
      </p:sp>
      <p:sp>
        <p:nvSpPr>
          <p:cNvPr id="55" name="CustomShape 5"/>
          <p:cNvSpPr/>
          <p:nvPr/>
        </p:nvSpPr>
        <p:spPr>
          <a:xfrm>
            <a:off x="0" y="6400800"/>
            <a:ext cx="8610120" cy="456120"/>
          </a:xfrm>
          <a:prstGeom prst="rect">
            <a:avLst/>
          </a:prstGeom>
          <a:solidFill>
            <a:srgbClr val="22a2ff"/>
          </a:solidFill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 </a:t>
            </a: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Big International Company</a:t>
            </a:r>
            <a:endParaRPr/>
          </a:p>
        </p:txBody>
      </p:sp>
      <p:sp>
        <p:nvSpPr>
          <p:cNvPr id="56" name="CustomShape 6"/>
          <p:cNvSpPr/>
          <p:nvPr/>
        </p:nvSpPr>
        <p:spPr>
          <a:xfrm>
            <a:off x="7848720" y="228600"/>
            <a:ext cx="1142640" cy="456120"/>
          </a:xfrm>
          <a:prstGeom prst="rect">
            <a:avLst/>
          </a:prstGeom>
          <a:solidFill>
            <a:srgbClr val="22a2ff"/>
          </a:solidFill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 sz="2400">
                <a:solidFill>
                  <a:srgbClr val="000000"/>
                </a:solidFill>
                <a:latin typeface="Arial"/>
                <a:ea typeface="ＭＳ Ｐゴシック"/>
              </a:rPr>
              <a:t>XYZ</a:t>
            </a:r>
            <a:endParaRPr/>
          </a:p>
        </p:txBody>
      </p:sp>
      <p:sp>
        <p:nvSpPr>
          <p:cNvPr id="57" name="CustomShape 7"/>
          <p:cNvSpPr/>
          <p:nvPr/>
        </p:nvSpPr>
        <p:spPr>
          <a:xfrm>
            <a:off x="533520" y="1752480"/>
            <a:ext cx="2971440" cy="19191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it-IT" sz="2400">
                <a:solidFill>
                  <a:srgbClr val="ff0000"/>
                </a:solidFill>
                <a:latin typeface="Arial"/>
                <a:ea typeface="ＭＳ Ｐゴシック"/>
              </a:rPr>
              <a:t>Wire 55 mg mass 20 cm lenght 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ff0000"/>
                </a:solidFill>
                <a:latin typeface="Arial"/>
                <a:ea typeface="ＭＳ Ｐゴシック"/>
              </a:rPr>
              <a:t>0,2 mm diameter</a:t>
            </a:r>
            <a:endParaRPr/>
          </a:p>
          <a:p>
            <a:pPr>
              <a:lnSpc>
                <a:spcPct val="100000"/>
              </a:lnSpc>
            </a:pPr>
            <a:r>
              <a:rPr lang="it-IT" sz="2400">
                <a:solidFill>
                  <a:srgbClr val="ff0000"/>
                </a:solidFill>
                <a:latin typeface="Arial"/>
                <a:ea typeface="ＭＳ Ｐゴシック"/>
              </a:rPr>
              <a:t>Usual experiment five times larger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