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0" r:id="rId4"/>
    <p:sldId id="261" r:id="rId5"/>
    <p:sldId id="262" r:id="rId6"/>
    <p:sldId id="263" r:id="rId7"/>
    <p:sldId id="257" r:id="rId8"/>
    <p:sldId id="258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B330"/>
    <a:srgbClr val="4C35F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5B913-4054-4C4D-A2C4-87A1236D864B}" type="datetimeFigureOut">
              <a:rPr lang="it-IT" smtClean="0"/>
              <a:pPr/>
              <a:t>03/12/2012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A6512-30F8-4BFB-8D43-06255D85074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3837-1CA7-4E3F-AE9F-B7F6D502B0AF}" type="datetime1">
              <a:rPr lang="it-IT" smtClean="0"/>
              <a:pPr/>
              <a:t>03/12/2012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4195-16B6-4B3C-B803-47FB8402E08C}" type="datetime1">
              <a:rPr lang="it-IT" smtClean="0"/>
              <a:pPr/>
              <a:t>03/12/2012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963B-0ED0-4A82-A85D-733056CAE1B5}" type="datetime1">
              <a:rPr lang="it-IT" smtClean="0"/>
              <a:pPr/>
              <a:t>03/12/2012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E6AD9-45C8-4008-9FCC-DB648147AA1C}" type="datetime1">
              <a:rPr lang="it-IT" smtClean="0"/>
              <a:pPr/>
              <a:t>03/12/2012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0A5E-2D04-45D4-899B-A80E698CCAD7}" type="datetime1">
              <a:rPr lang="it-IT" smtClean="0"/>
              <a:pPr/>
              <a:t>03/12/2012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1E3A4-C88D-423F-93C9-604E8778DC9B}" type="datetime1">
              <a:rPr lang="it-IT" smtClean="0"/>
              <a:pPr/>
              <a:t>03/12/2012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065FB-023C-4C43-B2EE-06CC6C4A1B0E}" type="datetime1">
              <a:rPr lang="it-IT" smtClean="0"/>
              <a:pPr/>
              <a:t>03/12/2012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2AC8-FD4B-45E1-AE96-CD502FD99693}" type="datetime1">
              <a:rPr lang="it-IT" smtClean="0"/>
              <a:pPr/>
              <a:t>03/12/2012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B364-5C15-4DBC-BF05-92645ABA0E5E}" type="datetime1">
              <a:rPr lang="it-IT" smtClean="0"/>
              <a:pPr/>
              <a:t>03/12/2012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E8FF-F53C-4754-B71F-6279A2E776EF}" type="datetime1">
              <a:rPr lang="it-IT" smtClean="0"/>
              <a:pPr/>
              <a:t>03/12/2012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FD66-D4A0-4FBA-93E4-5D083052050E}" type="datetime1">
              <a:rPr lang="it-IT" smtClean="0"/>
              <a:pPr/>
              <a:t>03/12/2012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C7127-F61B-4CBC-A73E-253BC75124B6}" type="datetime1">
              <a:rPr lang="it-IT" smtClean="0"/>
              <a:pPr/>
              <a:t>03/12/2012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5.xml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>
            <a:normAutofit fontScale="90000"/>
            <a:scene3d>
              <a:camera prst="orthographicFront"/>
              <a:lightRig rig="threePt" dir="t">
                <a:rot lat="0" lon="0" rev="600000"/>
              </a:lightRig>
            </a:scene3d>
            <a:sp3d extrusionH="57150" contourW="6350">
              <a:bevelT w="38100" h="38100"/>
              <a:extrusionClr>
                <a:srgbClr val="FF0000"/>
              </a:extrusionClr>
            </a:sp3d>
          </a:bodyPr>
          <a:lstStyle/>
          <a:p>
            <a:r>
              <a:rPr lang="it-IT" sz="4900" dirty="0" smtClean="0">
                <a:solidFill>
                  <a:srgbClr val="0070C0"/>
                </a:solidFill>
              </a:rPr>
              <a:t>Low Energy </a:t>
            </a:r>
            <a:r>
              <a:rPr lang="it-IT" sz="4900" dirty="0" err="1" smtClean="0">
                <a:solidFill>
                  <a:srgbClr val="0070C0"/>
                </a:solidFill>
              </a:rPr>
              <a:t>Nuclear</a:t>
            </a:r>
            <a:r>
              <a:rPr lang="it-IT" sz="4900" dirty="0" smtClean="0">
                <a:solidFill>
                  <a:srgbClr val="0070C0"/>
                </a:solidFill>
              </a:rPr>
              <a:t> </a:t>
            </a:r>
            <a:r>
              <a:rPr lang="it-IT" sz="4900" dirty="0" err="1" smtClean="0">
                <a:solidFill>
                  <a:srgbClr val="0070C0"/>
                </a:solidFill>
              </a:rPr>
              <a:t>Reaction</a:t>
            </a:r>
            <a:r>
              <a:rPr lang="it-IT" dirty="0" smtClean="0">
                <a:solidFill>
                  <a:srgbClr val="0070C0"/>
                </a:solidFill>
              </a:rPr>
              <a:t/>
            </a:r>
            <a:br>
              <a:rPr lang="it-IT" dirty="0" smtClean="0">
                <a:solidFill>
                  <a:srgbClr val="0070C0"/>
                </a:solidFill>
              </a:rPr>
            </a:br>
            <a:r>
              <a:rPr lang="it-IT" sz="4000" dirty="0" smtClean="0">
                <a:solidFill>
                  <a:srgbClr val="0070C0"/>
                </a:solidFill>
              </a:rPr>
              <a:t>Per un test d’ipotesi certamente </a:t>
            </a:r>
            <a:br>
              <a:rPr lang="it-IT" sz="4000" dirty="0" smtClean="0">
                <a:solidFill>
                  <a:srgbClr val="0070C0"/>
                </a:solidFill>
              </a:rPr>
            </a:br>
            <a:r>
              <a:rPr lang="it-IT" sz="4000" dirty="0" smtClean="0">
                <a:solidFill>
                  <a:srgbClr val="0070C0"/>
                </a:solidFill>
              </a:rPr>
              <a:t>verificabile /falsificabile</a:t>
            </a:r>
            <a:endParaRPr lang="it-IT" sz="4000" dirty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2780928"/>
            <a:ext cx="7488832" cy="1752600"/>
          </a:xfrm>
        </p:spPr>
        <p:txBody>
          <a:bodyPr>
            <a:normAutofit fontScale="92500" lnSpcReduction="10000"/>
            <a:scene3d>
              <a:camera prst="orthographicFront"/>
              <a:lightRig rig="threePt" dir="t">
                <a:rot lat="0" lon="0" rev="600000"/>
              </a:lightRig>
            </a:scene3d>
            <a:sp3d extrusionH="57150" contourW="12700">
              <a:bevelT w="50800" h="38100"/>
              <a:extrusionClr>
                <a:srgbClr val="FF0000"/>
              </a:extrusionClr>
              <a:contourClr>
                <a:srgbClr val="FF0000"/>
              </a:contourClr>
            </a:sp3d>
          </a:bodyPr>
          <a:lstStyle/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Proposta di protocollo sperimentale per la verifica dell’ipotesi di osservazione di fenomeni LENR, attraverso l’uso di uno spettrometro gamma ad alta risoluzione</a:t>
            </a:r>
            <a:endParaRPr lang="it-IT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27584" y="5877272"/>
            <a:ext cx="734481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Leandro Magro – Istituto Superiore per la Ricerca e la Protezione Ambientale</a:t>
            </a:r>
          </a:p>
          <a:p>
            <a:pPr algn="ctr"/>
            <a:r>
              <a:rPr lang="it-IT" dirty="0" err="1" smtClean="0"/>
              <a:t>Istiututo</a:t>
            </a:r>
            <a:r>
              <a:rPr lang="it-IT" dirty="0" smtClean="0"/>
              <a:t> Leopoldo Pirelli – Roma, 4 dicembre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r>
              <a:rPr lang="it-IT" dirty="0" smtClean="0"/>
              <a:t>Catena di decadimenti radioattivi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420888"/>
            <a:ext cx="8229600" cy="3268960"/>
          </a:xfrm>
        </p:spPr>
        <p:txBody>
          <a:bodyPr/>
          <a:lstStyle/>
          <a:p>
            <a:r>
              <a:rPr lang="it-IT" dirty="0" smtClean="0"/>
              <a:t>Il nuovo nucleo, creato a seguito del decadimento </a:t>
            </a:r>
            <a:r>
              <a:rPr lang="el-GR" dirty="0" smtClean="0">
                <a:latin typeface="Courier New"/>
                <a:cs typeface="Courier New"/>
              </a:rPr>
              <a:t>β</a:t>
            </a:r>
            <a:r>
              <a:rPr lang="it-IT" baseline="30000" dirty="0" smtClean="0">
                <a:latin typeface="Courier New"/>
                <a:cs typeface="Courier New"/>
              </a:rPr>
              <a:t>-</a:t>
            </a:r>
            <a:r>
              <a:rPr lang="it-IT" dirty="0" smtClean="0"/>
              <a:t>, potrebbe essere a sua volta instabile; potrebbe cioè generarsi una catena di decadimenti che si arresterebbe solo con la creazione di un nucleo stabile.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it-IT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La radiazione gamma</a:t>
            </a:r>
            <a:endParaRPr lang="it-IT" b="1" dirty="0">
              <a:ln w="18000">
                <a:solidFill>
                  <a:srgbClr val="FFC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/>
          </a:bodyPr>
          <a:lstStyle/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Quando, dopo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tempo medio caratteristico, un nucleo instabile decade, si può generare radiazione elettromagnetica di elevata energia.</a:t>
            </a:r>
          </a:p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Ciò è dovuto al fatto che il nucleo figlio viene generato in uno stato eccitato; ricadendo nello stato fondamentale, esso emette radiazione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reekC" pitchFamily="2" charset="0"/>
                <a:cs typeface="GreekC" pitchFamily="2" charset="0"/>
              </a:rPr>
              <a:t>g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per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compensare la perdita di energia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L’energia della radiazione gamma permette di identificare la natura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dei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nuclidi generati dal decadimento radioattivo.</a:t>
            </a:r>
          </a:p>
          <a:p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L. Magro - 04/12/2012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11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899592" y="3933056"/>
            <a:ext cx="720080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2736303"/>
          </a:xfrm>
        </p:spPr>
        <p:txBody>
          <a:bodyPr>
            <a:normAutofit/>
          </a:bodyPr>
          <a:lstStyle/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Facciamo un esempio:</a:t>
            </a:r>
          </a:p>
          <a:p>
            <a:pPr marL="0" indent="358775">
              <a:buNone/>
            </a:pPr>
            <a:endParaRPr lang="it-I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358775">
              <a:buNone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Usando elettrodi di tungsteno, attraverso l’assorbimento di un neutrone si verificherebbe la seguente reazione</a:t>
            </a:r>
          </a:p>
          <a:p>
            <a:pPr marL="0" indent="358775">
              <a:buNone/>
            </a:pPr>
            <a:endParaRPr lang="it-I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358775">
              <a:buNone/>
            </a:pPr>
            <a:endParaRPr lang="it-I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12</a:t>
            </a:fld>
            <a:endParaRPr lang="it-IT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043608" y="4293096"/>
          <a:ext cx="6840760" cy="720080"/>
        </p:xfrm>
        <a:graphic>
          <a:graphicData uri="http://schemas.openxmlformats.org/presentationml/2006/ole">
            <p:oleObj spid="_x0000_s21507" name="Equazione" r:id="rId4" imgW="1625400" imgH="228600" progId="Equation.3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88632"/>
          </a:xfrm>
        </p:spPr>
        <p:txBody>
          <a:bodyPr>
            <a:normAutofit/>
          </a:bodyPr>
          <a:lstStyle/>
          <a:p>
            <a:endParaRPr lang="it-I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Il W-187 ha un’emivita di circa 24 ore </a:t>
            </a:r>
          </a:p>
          <a:p>
            <a:pPr>
              <a:buNone/>
            </a:pPr>
            <a:endParaRPr lang="it-I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il suo decadimento (beta) verso il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Re-187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è accompagnato da varie righe di emissione gamma con buona intensità (probabilità) di emissione</a:t>
            </a:r>
          </a:p>
          <a:p>
            <a:pPr>
              <a:buNone/>
            </a:pPr>
            <a:endParaRPr lang="it-I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Il Re-187 è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stabile</a:t>
            </a:r>
            <a:endParaRPr lang="it-I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it-IT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5688632"/>
          </a:xfrm>
        </p:spPr>
        <p:txBody>
          <a:bodyPr>
            <a:normAutofit/>
          </a:bodyPr>
          <a:lstStyle/>
          <a:p>
            <a:pPr marL="0" indent="271463">
              <a:buNone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 rivelatori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gamma al Ge iperpuro ad alta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risoluzione in dotazione all’ISPRA permetterebbero</a:t>
            </a:r>
          </a:p>
          <a:p>
            <a:pPr>
              <a:buNone/>
            </a:pPr>
            <a:endParaRPr lang="it-I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Analizzare l’elettrodo durante i giorni successivi allo spegnimento delle cella</a:t>
            </a:r>
          </a:p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Identificare i radionuclidi gamma emettitori</a:t>
            </a:r>
          </a:p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Misurare i tempi caratteristici di decadimento</a:t>
            </a:r>
          </a:p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Determinare l’attività di ogni gamma emettitore</a:t>
            </a:r>
            <a:endParaRPr lang="it-IT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08912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800" dirty="0" smtClean="0"/>
              <a:t>Fenomeni previsti dai modelli teorici</a:t>
            </a:r>
            <a:endParaRPr lang="it-IT" sz="3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2132856"/>
            <a:ext cx="7776864" cy="3816424"/>
          </a:xfrm>
        </p:spPr>
        <p:txBody>
          <a:bodyPr/>
          <a:lstStyle/>
          <a:p>
            <a:pPr marL="0" indent="358775">
              <a:buNone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 modelli teorici che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vogliano spiegare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“positivamente” le osservazioni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sperimentali devono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giustificare la possibilità che si verifichino, anche alle basse temperature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delle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celle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elettrolitiche,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vari tipi di reazione nucleare.</a:t>
            </a:r>
            <a:endParaRPr lang="it-IT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446088" indent="-446088"/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 primi esperimenti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sono basati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sull’uso di “acqua pesante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” (contenente deuterio)</a:t>
            </a:r>
          </a:p>
          <a:p>
            <a:pPr marL="446088" indent="-446088">
              <a:buNone/>
            </a:pPr>
            <a:endParaRPr lang="it-I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446088" indent="-446088"/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Com’è noto il nucleo d’idrogeno, l’elemento più leggero in natura, è costituito da un solo protone</a:t>
            </a:r>
          </a:p>
          <a:p>
            <a:pPr marL="446088" indent="-446088">
              <a:buNone/>
            </a:pPr>
            <a:endParaRPr lang="it-I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446088" indent="-446088"/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Il nucleo di deuterio, un isotopo di H, contiene anche un neutrone</a:t>
            </a:r>
            <a:endParaRPr lang="it-IT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446088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9"/>
            <a:ext cx="8229600" cy="2880319"/>
          </a:xfrm>
        </p:spPr>
        <p:txBody>
          <a:bodyPr/>
          <a:lstStyle/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 modelli teorici sono inizialmente elaborati per giustificare reazioni di “fusione” dei due nuclei di deuterio in nuclei più pesanti.</a:t>
            </a:r>
          </a:p>
          <a:p>
            <a:pPr>
              <a:buNone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</a:t>
            </a:r>
          </a:p>
          <a:p>
            <a:pPr>
              <a:buNone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	Per esempio: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971600" y="3789040"/>
            <a:ext cx="712879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/>
        </p:nvGraphicFramePr>
        <p:xfrm>
          <a:off x="1475656" y="4005064"/>
          <a:ext cx="6048672" cy="740668"/>
        </p:xfrm>
        <a:graphic>
          <a:graphicData uri="http://schemas.openxmlformats.org/presentationml/2006/ole">
            <p:oleObj spid="_x0000_s19458" name="Equazione" r:id="rId4" imgW="1714320" imgH="228600" progId="Equation.3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Un inatteso sviluppo</a:t>
            </a:r>
            <a:endParaRPr lang="it-IT" b="1" dirty="0">
              <a:ln w="18000">
                <a:solidFill>
                  <a:srgbClr val="FFC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4896544"/>
          </a:xfrm>
        </p:spPr>
        <p:txBody>
          <a:bodyPr>
            <a:normAutofit/>
          </a:bodyPr>
          <a:lstStyle/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La presenza di deuterio è  considerata essenziale </a:t>
            </a:r>
          </a:p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 molti esperimenti vengono, pertanto, eseguite controprove </a:t>
            </a:r>
            <a:r>
              <a:rPr lang="it-IT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(“bianco”)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utilizzando acqua </a:t>
            </a:r>
            <a:r>
              <a:rPr lang="it-IT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“normale”,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 dimostrare l’assenza di effetti LENR in assenza di deuterio.</a:t>
            </a:r>
          </a:p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Destano, quindi, grande sorpresa gli annunci di osservazioni di reazioni nucleari in celle elettrolitiche con soluzioni in acqua “normale”.</a:t>
            </a:r>
            <a:endParaRPr lang="it-IT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L. Magro - 04/12/2012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Trasmutazioni nucleari</a:t>
            </a:r>
            <a:endParaRPr lang="it-IT" b="1" dirty="0">
              <a:ln w="18000">
                <a:solidFill>
                  <a:srgbClr val="FFC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Parallelamente, oltre agli eccessi di entalpia (calore), vengono annunciate “mutazioni” al’interno del catodo metallico: </a:t>
            </a:r>
          </a:p>
          <a:p>
            <a:pPr marL="358775" indent="0">
              <a:buNone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conseguenza delle reazioni LENR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apparirebbero nell’elettrodo elementi chimici non presenti prima del funzionamento della cella elettrolitica. </a:t>
            </a:r>
            <a:endParaRPr lang="it-IT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IPOTESI 1: generazione di neutroni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/>
              <a:t>1)    Si verifica la reazione (</a:t>
            </a:r>
            <a:r>
              <a:rPr lang="it-IT" i="1" dirty="0" err="1" smtClean="0"/>
              <a:t>Weak</a:t>
            </a:r>
            <a:r>
              <a:rPr lang="it-IT" i="1" dirty="0" smtClean="0"/>
              <a:t> </a:t>
            </a:r>
            <a:r>
              <a:rPr lang="it-IT" i="1" dirty="0" err="1" smtClean="0"/>
              <a:t>Interaction</a:t>
            </a:r>
            <a:r>
              <a:rPr lang="it-IT" dirty="0" smtClean="0"/>
              <a:t>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marL="887413" indent="-887413">
              <a:buNone/>
            </a:pPr>
            <a:r>
              <a:rPr lang="it-IT" dirty="0" smtClean="0"/>
              <a:t>Nota: La massa del protone è inferiore a quella del neutrone; affinché la reazione possa verificarsi l’elettrone deve disporre di un’energia sufficiente (E = mc</a:t>
            </a:r>
            <a:r>
              <a:rPr lang="it-IT" baseline="30000" dirty="0" smtClean="0"/>
              <a:t>2</a:t>
            </a:r>
            <a:r>
              <a:rPr lang="it-IT" dirty="0" smtClean="0"/>
              <a:t>). Secondo i modelli tale energia potrebbe essere fornita dall’interazione con un plasma coerente (QED).</a:t>
            </a:r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/>
        </p:nvGraphicFramePr>
        <p:xfrm>
          <a:off x="1897063" y="2300288"/>
          <a:ext cx="3757612" cy="633412"/>
        </p:xfrm>
        <a:graphic>
          <a:graphicData uri="http://schemas.openxmlformats.org/presentationml/2006/ole">
            <p:oleObj spid="_x0000_s1026" name="Equazione" r:id="rId3" imgW="1079280" imgH="241200" progId="Equation.3">
              <p:embed/>
            </p:oleObj>
          </a:graphicData>
        </a:graphic>
      </p:graphicFrame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IPOTESI 2: assorbimento neutronico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8801"/>
            <a:ext cx="8435280" cy="23762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sz="5800" dirty="0" smtClean="0"/>
              <a:t>2) Il </a:t>
            </a:r>
            <a:r>
              <a:rPr lang="it-IT" sz="5800" dirty="0" smtClean="0"/>
              <a:t>neutrone viene assorbito da un nucleo del catodo; viene generato un nucleo di un nuovo elemento chimico, non presente nell’elettrodo prima della reazione di </a:t>
            </a:r>
            <a:r>
              <a:rPr lang="it-IT" sz="5800" dirty="0" smtClean="0"/>
              <a:t>assorbimento</a:t>
            </a:r>
            <a:endParaRPr lang="it-IT" dirty="0" smtClean="0"/>
          </a:p>
          <a:p>
            <a:pPr marL="887413" indent="-887413">
              <a:buNone/>
            </a:pPr>
            <a:r>
              <a:rPr lang="it-IT" dirty="0" smtClean="0"/>
              <a:t> </a:t>
            </a:r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/>
        </p:nvGraphicFramePr>
        <p:xfrm>
          <a:off x="1763688" y="3933056"/>
          <a:ext cx="4896544" cy="792088"/>
        </p:xfrm>
        <a:graphic>
          <a:graphicData uri="http://schemas.openxmlformats.org/presentationml/2006/ole">
            <p:oleObj spid="_x0000_s2050" name="Equazione" r:id="rId3" imgW="888840" imgH="228600" progId="Equation.3">
              <p:embed/>
            </p:oleObj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Decadimento radioattivo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smtClean="0"/>
              <a:t>nucleo generato potrebbe </a:t>
            </a:r>
            <a:r>
              <a:rPr lang="it-IT" dirty="0" smtClean="0"/>
              <a:t>essere instabile e decadere, ad esempio secondo la reazione di decadimento </a:t>
            </a:r>
            <a:r>
              <a:rPr lang="el-GR" dirty="0" smtClean="0">
                <a:latin typeface="Courier New"/>
                <a:cs typeface="Courier New"/>
              </a:rPr>
              <a:t>β</a:t>
            </a:r>
            <a:r>
              <a:rPr lang="it-IT" baseline="30000" dirty="0" smtClean="0">
                <a:latin typeface="Courier New"/>
                <a:cs typeface="Courier New"/>
              </a:rPr>
              <a:t>-</a:t>
            </a:r>
            <a:r>
              <a:rPr lang="it-IT" dirty="0" smtClean="0"/>
              <a:t> </a:t>
            </a:r>
            <a:r>
              <a:rPr lang="it-IT" dirty="0" smtClean="0"/>
              <a:t>con la conseguante creazione di un diverso nucleo.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Magro - 04/12/2012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9</a:t>
            </a:fld>
            <a:endParaRPr lang="it-IT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2051720" y="4149080"/>
          <a:ext cx="4246562" cy="720725"/>
        </p:xfrm>
        <a:graphic>
          <a:graphicData uri="http://schemas.openxmlformats.org/presentationml/2006/ole">
            <p:oleObj spid="_x0000_s20482" name="Equazione" r:id="rId3" imgW="14223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673</Words>
  <Application>Microsoft Office PowerPoint</Application>
  <PresentationFormat>Presentazione su schermo (4:3)</PresentationFormat>
  <Paragraphs>84</Paragraphs>
  <Slides>14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14</vt:i4>
      </vt:variant>
    </vt:vector>
  </HeadingPairs>
  <TitlesOfParts>
    <vt:vector size="17" baseType="lpstr">
      <vt:lpstr>Tema di Office</vt:lpstr>
      <vt:lpstr>Equazione</vt:lpstr>
      <vt:lpstr>Microsoft Equation 3.0</vt:lpstr>
      <vt:lpstr>Low Energy Nuclear Reaction Per un test d’ipotesi certamente  verificabile /falsificabile</vt:lpstr>
      <vt:lpstr>Fenomeni previsti dai modelli teorici</vt:lpstr>
      <vt:lpstr>Diapositiva 3</vt:lpstr>
      <vt:lpstr>Diapositiva 4</vt:lpstr>
      <vt:lpstr>Un inatteso sviluppo</vt:lpstr>
      <vt:lpstr>Trasmutazioni nucleari</vt:lpstr>
      <vt:lpstr>IPOTESI 1: generazione di neutroni</vt:lpstr>
      <vt:lpstr>IPOTESI 2: assorbimento neutronico</vt:lpstr>
      <vt:lpstr>Decadimento radioattivo</vt:lpstr>
      <vt:lpstr>Catena di decadimenti radioattivi</vt:lpstr>
      <vt:lpstr>La radiazione gamma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Energy Nuclear Reaction Un test d’ipotesi certamente  verificabile /falsificabile</dc:title>
  <cp:lastModifiedBy>APAT AMB-CRA</cp:lastModifiedBy>
  <cp:revision>33</cp:revision>
  <dcterms:modified xsi:type="dcterms:W3CDTF">2012-12-03T03:58:16Z</dcterms:modified>
</cp:coreProperties>
</file>