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8" r:id="rId2"/>
    <p:sldId id="266" r:id="rId3"/>
    <p:sldId id="280" r:id="rId4"/>
    <p:sldId id="276" r:id="rId5"/>
    <p:sldId id="277" r:id="rId6"/>
    <p:sldId id="278" r:id="rId7"/>
    <p:sldId id="284" r:id="rId8"/>
    <p:sldId id="267" r:id="rId9"/>
    <p:sldId id="287" r:id="rId10"/>
    <p:sldId id="283" r:id="rId11"/>
    <p:sldId id="272" r:id="rId12"/>
    <p:sldId id="273" r:id="rId13"/>
    <p:sldId id="270" r:id="rId14"/>
    <p:sldId id="288" r:id="rId15"/>
    <p:sldId id="271" r:id="rId16"/>
    <p:sldId id="281" r:id="rId17"/>
    <p:sldId id="282"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66871" autoAdjust="0"/>
  </p:normalViewPr>
  <p:slideViewPr>
    <p:cSldViewPr snapToGrid="0" snapToObjects="1">
      <p:cViewPr>
        <p:scale>
          <a:sx n="100" d="100"/>
          <a:sy n="100" d="100"/>
        </p:scale>
        <p:origin x="-264"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40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17242-FDBE-2044-BDC2-869B7F017914}" type="datetimeFigureOut">
              <a:rPr lang="en-US"/>
              <a:pPr/>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A304C-657A-D447-8B15-9BCCD14C3A8E}" type="slidenum">
              <a:rPr/>
              <a:pPr/>
              <a:t>‹#›</a:t>
            </a:fld>
            <a:endParaRPr lang="en-US"/>
          </a:p>
        </p:txBody>
      </p:sp>
    </p:spTree>
    <p:extLst>
      <p:ext uri="{BB962C8B-B14F-4D97-AF65-F5344CB8AC3E}">
        <p14:creationId xmlns:p14="http://schemas.microsoft.com/office/powerpoint/2010/main" xmlns="" val="1231060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Watt_(unit)" TargetMode="External"/><Relationship Id="rId3" Type="http://schemas.openxmlformats.org/officeDocument/2006/relationships/hyperlink" Target="http://en.wikipedia.org/wiki/Liquid_metal_cooled_reactor" TargetMode="External"/><Relationship Id="rId7" Type="http://schemas.openxmlformats.org/officeDocument/2006/relationships/hyperlink" Target="http://en.wikipedia.org/wiki/Russi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Zarechny,_Sverdlovsk_Oblast" TargetMode="External"/><Relationship Id="rId5" Type="http://schemas.openxmlformats.org/officeDocument/2006/relationships/hyperlink" Target="http://en.wikipedia.org/wiki/Beloyarsk_Nuclear_Power_Station" TargetMode="External"/><Relationship Id="rId10" Type="http://schemas.openxmlformats.org/officeDocument/2006/relationships/hyperlink" Target="http://en.wikipedia.org/wiki/Power_grid" TargetMode="External"/><Relationship Id="rId4" Type="http://schemas.openxmlformats.org/officeDocument/2006/relationships/hyperlink" Target="http://en.wikipedia.org/wiki/Fast_breeder_reactor" TargetMode="External"/><Relationship Id="rId9" Type="http://schemas.openxmlformats.org/officeDocument/2006/relationships/hyperlink" Target="http://en.wikipedia.org/wiki/Ural_Mountai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Yellowcake = miscella di ossidi di uranio naturale per reattori tipo CANDU</a:t>
            </a:r>
          </a:p>
          <a:p>
            <a:r>
              <a:rPr lang="en-US"/>
              <a:t>L’uranio metallico,</a:t>
            </a:r>
            <a:r>
              <a:rPr lang="en-US" baseline="0"/>
              <a:t> estratto dal prec., viene combinato con il Fluoro per l’arricchimento</a:t>
            </a:r>
            <a:endParaRPr lang="en-US"/>
          </a:p>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 nuclei</a:t>
            </a:r>
            <a:r>
              <a:rPr lang="en-US" baseline="0"/>
              <a:t> fertili hanno un’energia di legame per neutrone catturato che è minore dell’energia critica (soglia di fissione), quindi il neutrone non può essere che energetico per aversi fissione.</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10</a:t>
            </a:fld>
            <a:endParaRPr lang="en-US"/>
          </a:p>
        </p:txBody>
      </p:sp>
      <p:pic>
        <p:nvPicPr>
          <p:cNvPr id="5" name="Picture 4"/>
          <p:cNvPicPr>
            <a:picLocks noChangeAspect="1"/>
          </p:cNvPicPr>
          <p:nvPr/>
        </p:nvPicPr>
        <p:blipFill>
          <a:blip r:embed="rId3"/>
          <a:stretch>
            <a:fillRect/>
          </a:stretch>
        </p:blipFill>
        <p:spPr>
          <a:xfrm>
            <a:off x="1629114" y="6017075"/>
            <a:ext cx="3176455" cy="2441125"/>
          </a:xfrm>
          <a:prstGeom prst="rect">
            <a:avLst/>
          </a:prstGeom>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11</a:t>
            </a:fld>
            <a:endParaRPr lang="en-US"/>
          </a:p>
        </p:txBody>
      </p:sp>
    </p:spTree>
    <p:extLst>
      <p:ext uri="{BB962C8B-B14F-4D97-AF65-F5344CB8AC3E}">
        <p14:creationId xmlns:p14="http://schemas.microsoft.com/office/powerpoint/2010/main" xmlns="" val="344551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12</a:t>
            </a:fld>
            <a:endParaRPr lang="en-US"/>
          </a:p>
        </p:txBody>
      </p:sp>
    </p:spTree>
    <p:extLst>
      <p:ext uri="{BB962C8B-B14F-4D97-AF65-F5344CB8AC3E}">
        <p14:creationId xmlns:p14="http://schemas.microsoft.com/office/powerpoint/2010/main" xmlns="" val="66612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a:t>
            </a:r>
            <a:r>
              <a:rPr lang="en-US" baseline="0"/>
              <a:t> depositi di scorie in Europa (Russia esclusa) sono soltatnto per LLw e ILW</a:t>
            </a:r>
          </a:p>
          <a:p>
            <a:r>
              <a:rPr lang="en-US" sz="1200" b="1" kern="1200" smtClean="0">
                <a:solidFill>
                  <a:schemeClr val="tx1"/>
                </a:solidFill>
                <a:latin typeface="+mn-lt"/>
                <a:ea typeface="+mn-ea"/>
                <a:cs typeface="+mn-cs"/>
              </a:rPr>
              <a:t>L’unico deposito geologico per HLW attualmente in funzione si trova nel New Mexico (presso Carlsbad), ma ospita materiali derivanti dai programmi militari,</a:t>
            </a:r>
            <a:r>
              <a:rPr lang="en-US" sz="1200" b="1" kern="1200" baseline="0" smtClean="0">
                <a:solidFill>
                  <a:schemeClr val="tx1"/>
                </a:solidFill>
                <a:latin typeface="+mn-lt"/>
                <a:ea typeface="+mn-ea"/>
                <a:cs typeface="+mn-cs"/>
              </a:rPr>
              <a:t> mentre il grande progetto di </a:t>
            </a:r>
            <a:r>
              <a:rPr lang="en-US" sz="1200" b="1" kern="1200" smtClean="0">
                <a:solidFill>
                  <a:schemeClr val="tx1"/>
                </a:solidFill>
                <a:latin typeface="+mn-lt"/>
                <a:ea typeface="+mn-ea"/>
                <a:cs typeface="+mn-cs"/>
              </a:rPr>
              <a:t>Yucca Mountain (Nevada) è stato cancellato recentemente.</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Attualmente il ritrattamento significa recupero solo del Pu, dell’U impoverito, mentre FP ed MA sono vetrificati</a:t>
            </a:r>
          </a:p>
        </p:txBody>
      </p:sp>
      <p:sp>
        <p:nvSpPr>
          <p:cNvPr id="4" name="Slide Number Placeholder 3"/>
          <p:cNvSpPr>
            <a:spLocks noGrp="1"/>
          </p:cNvSpPr>
          <p:nvPr>
            <p:ph type="sldNum" sz="quarter" idx="10"/>
          </p:nvPr>
        </p:nvSpPr>
        <p:spPr/>
        <p:txBody>
          <a:bodyPr/>
          <a:lstStyle/>
          <a:p>
            <a:fld id="{21DA304C-657A-D447-8B15-9BCCD14C3A8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Nel primo strato, si usano reattori termici LWR e veloci, con riprocessamento</a:t>
            </a:r>
            <a:r>
              <a:rPr lang="en-US" baseline="0"/>
              <a:t> vario e recupero del Pu ed U, mentre MA, FP e Pu residuo vengono inviati ad un ADS con solo riprocessamento non-acquoso (multirecycling possibile) e diminuzione dei tempi di stoccaggio. L’uso dell’ADS è giustificato dal fatto che un reattore critico con combustibile dominato dai MA ha una frazione di neutroni ritardati troppo debole e una reattività troppo sfavorevole.</a:t>
            </a:r>
          </a:p>
          <a:p>
            <a:r>
              <a:rPr lang="en-US" baseline="0"/>
              <a:t>Va detto (Salvatores) che le strategie sono equivalenti (quelle di tabella) se la separazione dei transuranici durante il riprocessamento sono molto efficaci &lt; 0.1%</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16</a:t>
            </a:fld>
            <a:endParaRPr lang="en-US"/>
          </a:p>
        </p:txBody>
      </p:sp>
      <p:pic>
        <p:nvPicPr>
          <p:cNvPr id="5" name="Picture 4"/>
          <p:cNvPicPr>
            <a:picLocks noChangeAspect="1"/>
          </p:cNvPicPr>
          <p:nvPr/>
        </p:nvPicPr>
        <p:blipFill>
          <a:blip r:embed="rId3"/>
          <a:stretch>
            <a:fillRect/>
          </a:stretch>
        </p:blipFill>
        <p:spPr>
          <a:xfrm>
            <a:off x="1629114" y="6017075"/>
            <a:ext cx="3176455" cy="2441125"/>
          </a:xfrm>
          <a:prstGeom prst="rect">
            <a:avLst/>
          </a:prstGeom>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17</a:t>
            </a:fld>
            <a:endParaRPr lang="en-US"/>
          </a:p>
        </p:txBody>
      </p:sp>
      <p:pic>
        <p:nvPicPr>
          <p:cNvPr id="5" name="Picture 4"/>
          <p:cNvPicPr>
            <a:picLocks noChangeAspect="1"/>
          </p:cNvPicPr>
          <p:nvPr/>
        </p:nvPicPr>
        <p:blipFill>
          <a:blip r:embed="rId3"/>
          <a:stretch>
            <a:fillRect/>
          </a:stretch>
        </p:blipFill>
        <p:spPr>
          <a:xfrm>
            <a:off x="1629114" y="6017075"/>
            <a:ext cx="3176455" cy="2441125"/>
          </a:xfrm>
          <a:prstGeom prst="rect">
            <a:avLst/>
          </a:prstGeom>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Recentemente approvato dal Parlamento Europeo il divieto di esportazione definitiva delle scorie verso Paesi terzi e</a:t>
            </a:r>
            <a:r>
              <a:rPr lang="en-US" baseline="0"/>
              <a:t>d il permesso all’interno della UE solo per il riprocessamento.</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2</a:t>
            </a:fld>
            <a:endParaRPr lang="en-US"/>
          </a:p>
        </p:txBody>
      </p:sp>
    </p:spTree>
    <p:extLst>
      <p:ext uri="{BB962C8B-B14F-4D97-AF65-F5344CB8AC3E}">
        <p14:creationId xmlns:p14="http://schemas.microsoft.com/office/powerpoint/2010/main" xmlns="" val="403141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L’inventario radiotossicologico è la misura della dose equivalente a cui è esposta</a:t>
            </a:r>
          </a:p>
          <a:p>
            <a:r>
              <a:rPr lang="en-US" sz="1200" b="0" i="0" u="none" strike="noStrike" kern="1200" baseline="0" smtClean="0">
                <a:solidFill>
                  <a:schemeClr val="tx1"/>
                </a:solidFill>
                <a:latin typeface="+mn-lt"/>
                <a:ea typeface="+mn-ea"/>
                <a:cs typeface="+mn-cs"/>
              </a:rPr>
              <a:t>una persona a seguito dell’incorporazione di una data quantità di un elemento radioattivo.</a:t>
            </a:r>
          </a:p>
          <a:p>
            <a:r>
              <a:rPr lang="en-US" sz="1200" b="0" i="0" u="none" strike="noStrike" kern="1200" baseline="0" smtClean="0">
                <a:solidFill>
                  <a:schemeClr val="tx1"/>
                </a:solidFill>
                <a:latin typeface="+mn-lt"/>
                <a:ea typeface="+mn-ea"/>
                <a:cs typeface="+mn-cs"/>
              </a:rPr>
              <a:t>Questo parametro dipende dalle caratteristiche fisiche e chimiche del radionuclide in</a:t>
            </a:r>
          </a:p>
          <a:p>
            <a:r>
              <a:rPr lang="en-US" sz="1200" b="0" i="0" u="none" strike="noStrike" kern="1200" baseline="0" smtClean="0">
                <a:solidFill>
                  <a:schemeClr val="tx1"/>
                </a:solidFill>
                <a:latin typeface="+mn-lt"/>
                <a:ea typeface="+mn-ea"/>
                <a:cs typeface="+mn-cs"/>
              </a:rPr>
              <a:t>esame (quali tempo di dimezzamento, numero atomico, forma chimica), ma anche dalla</a:t>
            </a:r>
          </a:p>
          <a:p>
            <a:r>
              <a:rPr lang="en-US" sz="1200" b="0" i="0" u="none" strike="noStrike" kern="1200" baseline="0" smtClean="0">
                <a:solidFill>
                  <a:schemeClr val="tx1"/>
                </a:solidFill>
                <a:latin typeface="+mn-lt"/>
                <a:ea typeface="+mn-ea"/>
                <a:cs typeface="+mn-cs"/>
              </a:rPr>
              <a:t>modalità di incorporazione all’interno del corpo umano (per via inalatoria, attraverso</a:t>
            </a:r>
          </a:p>
          <a:p>
            <a:r>
              <a:rPr lang="en-US" sz="1200" b="0" i="0" u="none" strike="noStrike" kern="1200" baseline="0" smtClean="0">
                <a:solidFill>
                  <a:schemeClr val="tx1"/>
                </a:solidFill>
                <a:latin typeface="+mn-lt"/>
                <a:ea typeface="+mn-ea"/>
                <a:cs typeface="+mn-cs"/>
              </a:rPr>
              <a:t>ferite o per ingestione) e dai modelli usati per descrivere la permanenza del nuclide</a:t>
            </a:r>
          </a:p>
          <a:p>
            <a:r>
              <a:rPr lang="en-US" sz="1200" b="0" i="0" u="none" strike="noStrike" kern="1200" baseline="0" smtClean="0">
                <a:solidFill>
                  <a:schemeClr val="tx1"/>
                </a:solidFill>
                <a:latin typeface="+mn-lt"/>
                <a:ea typeface="+mn-ea"/>
                <a:cs typeface="+mn-cs"/>
              </a:rPr>
              <a:t>all’interno degli organi (uptake, clearance).</a:t>
            </a:r>
          </a:p>
          <a:p>
            <a:r>
              <a:rPr lang="en-US" sz="1200" b="0" i="0" u="none" strike="noStrike" kern="1200" baseline="0" smtClean="0">
                <a:solidFill>
                  <a:schemeClr val="tx1"/>
                </a:solidFill>
                <a:latin typeface="+mn-lt"/>
                <a:ea typeface="+mn-ea"/>
                <a:cs typeface="+mn-cs"/>
              </a:rPr>
              <a:t>Dominato dagli FP (Cs e Sr, beta emitters) per i primi 40 anni per UOX, poi dai MA dopo 100 anni</a:t>
            </a:r>
          </a:p>
          <a:p>
            <a:r>
              <a:rPr lang="en-US" sz="1200" b="0" i="0" u="none" strike="noStrike" kern="1200" baseline="0" smtClean="0">
                <a:solidFill>
                  <a:schemeClr val="tx1"/>
                </a:solidFill>
                <a:latin typeface="+mn-lt"/>
                <a:ea typeface="+mn-ea"/>
                <a:cs typeface="+mn-cs"/>
              </a:rPr>
              <a:t>Per MOX è circa 4 volte superiore, ed è dominato dal Pu dai 50 anni fino a 1.5 My.</a:t>
            </a:r>
          </a:p>
          <a:p>
            <a:r>
              <a:rPr lang="en-US" sz="1200" b="0" i="0" u="none" strike="noStrike" kern="1200" baseline="0" smtClean="0">
                <a:solidFill>
                  <a:schemeClr val="tx1"/>
                </a:solidFill>
                <a:latin typeface="+mn-lt"/>
                <a:ea typeface="+mn-ea"/>
                <a:cs typeface="+mn-cs"/>
              </a:rPr>
              <a:t>Nel caso LWR (fig. in basso</a:t>
            </a:r>
            <a:r>
              <a:rPr lang="en-US" sz="1200" b="0" i="0" u="none" strike="noStrike" kern="1200" baseline="0" smtClean="0">
                <a:solidFill>
                  <a:schemeClr val="tx1"/>
                </a:solidFill>
                <a:latin typeface="+mn-lt"/>
                <a:ea typeface="+mn-ea"/>
                <a:cs typeface="+mn-cs"/>
              </a:rPr>
              <a:t>) con combustibile UOX, si vede come gli  FP dominano per alcune centinaia di anni</a:t>
            </a:r>
          </a:p>
          <a:p>
            <a:r>
              <a:rPr lang="en-US" sz="1200" b="0" i="0" u="none" strike="noStrike" kern="1200" baseline="0" smtClean="0">
                <a:solidFill>
                  <a:schemeClr val="tx1"/>
                </a:solidFill>
                <a:latin typeface="+mn-lt"/>
                <a:ea typeface="+mn-ea"/>
                <a:cs typeface="+mn-cs"/>
              </a:rPr>
              <a:t>mentre i TRU si mantegono per centinaia di migliaia di anni.</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3</a:t>
            </a:fld>
            <a:endParaRPr lang="en-US"/>
          </a:p>
        </p:txBody>
      </p:sp>
    </p:spTree>
    <p:extLst>
      <p:ext uri="{BB962C8B-B14F-4D97-AF65-F5344CB8AC3E}">
        <p14:creationId xmlns:p14="http://schemas.microsoft.com/office/powerpoint/2010/main" xmlns="" val="304800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4</a:t>
            </a:fld>
            <a:endParaRPr lang="en-US"/>
          </a:p>
        </p:txBody>
      </p:sp>
    </p:spTree>
    <p:extLst>
      <p:ext uri="{BB962C8B-B14F-4D97-AF65-F5344CB8AC3E}">
        <p14:creationId xmlns:p14="http://schemas.microsoft.com/office/powerpoint/2010/main" xmlns="" val="259895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a:t>
            </a:r>
            <a:r>
              <a:rPr lang="en-US" b="1" smtClean="0"/>
              <a:t>BN-600 reactor</a:t>
            </a:r>
            <a:r>
              <a:rPr lang="en-US" smtClean="0"/>
              <a:t> is a </a:t>
            </a:r>
            <a:r>
              <a:rPr lang="en-US" smtClean="0">
                <a:hlinkClick r:id="rId3" tooltip="Liquid metal cooled reactor"/>
              </a:rPr>
              <a:t>sodium-cooled</a:t>
            </a:r>
            <a:r>
              <a:rPr lang="en-US" smtClean="0"/>
              <a:t> </a:t>
            </a:r>
            <a:r>
              <a:rPr lang="en-US" smtClean="0">
                <a:hlinkClick r:id="rId4" tooltip="Fast breeder reactor"/>
              </a:rPr>
              <a:t>fast breeder reactor</a:t>
            </a:r>
            <a:r>
              <a:rPr lang="en-US" smtClean="0"/>
              <a:t>, built at the </a:t>
            </a:r>
            <a:r>
              <a:rPr lang="en-US" smtClean="0">
                <a:hlinkClick r:id="rId5" tooltip="Beloyarsk Nuclear Power Station"/>
              </a:rPr>
              <a:t>Beloyarsk Nuclear Power Station</a:t>
            </a:r>
            <a:r>
              <a:rPr lang="en-US" smtClean="0"/>
              <a:t>, in </a:t>
            </a:r>
            <a:r>
              <a:rPr lang="en-US" smtClean="0">
                <a:hlinkClick r:id="rId6" tooltip="Zarechny, Sverdlovsk Oblast"/>
              </a:rPr>
              <a:t>Zarechny, Sverdlovsk Oblast</a:t>
            </a:r>
            <a:r>
              <a:rPr lang="en-US" smtClean="0"/>
              <a:t>, </a:t>
            </a:r>
            <a:r>
              <a:rPr lang="en-US" smtClean="0">
                <a:hlinkClick r:id="rId7" tooltip="Russia"/>
              </a:rPr>
              <a:t>Russia</a:t>
            </a:r>
            <a:r>
              <a:rPr lang="en-US" smtClean="0"/>
              <a:t>. Designed to generate electrical power of 600 </a:t>
            </a:r>
            <a:r>
              <a:rPr lang="en-US" smtClean="0">
                <a:hlinkClick r:id="rId8" tooltip="Watt (unit)"/>
              </a:rPr>
              <a:t>MW</a:t>
            </a:r>
            <a:r>
              <a:rPr lang="en-US" smtClean="0"/>
              <a:t> in total, the plant dispatches 560 MW to the </a:t>
            </a:r>
            <a:r>
              <a:rPr lang="en-US" smtClean="0">
                <a:hlinkClick r:id="rId9" tooltip="Ural Mountains"/>
              </a:rPr>
              <a:t>Middle Urals</a:t>
            </a:r>
            <a:r>
              <a:rPr lang="en-US" smtClean="0"/>
              <a:t> </a:t>
            </a:r>
            <a:r>
              <a:rPr lang="en-US" smtClean="0">
                <a:hlinkClick r:id="rId10" tooltip="Power grid"/>
              </a:rPr>
              <a:t>power grid</a:t>
            </a:r>
            <a:r>
              <a:rPr lang="en-US" smtClean="0"/>
              <a:t>. It has been in operation since 1980. E’ rimasto l’unico attivo al mondo, nel suo genere.</a:t>
            </a:r>
          </a:p>
          <a:p>
            <a:r>
              <a:rPr lang="en-US" smtClean="0"/>
              <a:t>Aggiungere textbox: la trasmutazione avviene preferibilmente con neutroni, sebbene sia POSSIBILE CON OGNI PARTICELLA, CARICA E NEUTRa.</a:t>
            </a:r>
          </a:p>
          <a:p>
            <a:r>
              <a:rPr lang="en-US" smtClean="0"/>
              <a:t>Un valore positivo di D indica che occorre fornire neutroni dall’esterno, mentre se negativo c’è un eccesso</a:t>
            </a:r>
            <a:r>
              <a:rPr lang="en-US" baseline="0" smtClean="0"/>
              <a:t> di neutroni nel reattore.  L’ efficienza neutronica &lt; 1 indica che il reattore non può sostenere una reazione a catena. Un reattore termico non brucia </a:t>
            </a:r>
            <a:r>
              <a:rPr lang="en-US" baseline="0" smtClean="0"/>
              <a:t>bene </a:t>
            </a:r>
            <a:r>
              <a:rPr lang="en-US" baseline="0" smtClean="0"/>
              <a:t>uncombustibile di soli MA, ed U-238, per i quali è in deficit neutronico, mentre gli altri tre sistemi sono molto simili.</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5</a:t>
            </a:fld>
            <a:endParaRPr lang="en-US"/>
          </a:p>
        </p:txBody>
      </p:sp>
    </p:spTree>
    <p:extLst>
      <p:ext uri="{BB962C8B-B14F-4D97-AF65-F5344CB8AC3E}">
        <p14:creationId xmlns:p14="http://schemas.microsoft.com/office/powerpoint/2010/main" xmlns="" val="348954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X-ads dove X sta per experimental, non per proibito o porno!</a:t>
            </a:r>
          </a:p>
          <a:p>
            <a:r>
              <a:rPr lang="it-IT" sz="1200" kern="1200" baseline="0" smtClean="0">
                <a:solidFill>
                  <a:schemeClr val="tx1"/>
                </a:solidFill>
                <a:latin typeface="+mn-lt"/>
                <a:ea typeface="+mn-ea"/>
                <a:cs typeface="+mn-cs"/>
              </a:rPr>
              <a:t>Il sistema di raffreddamento è un altro aspetto in studio: essendo richiesti alte densità</a:t>
            </a:r>
          </a:p>
          <a:p>
            <a:r>
              <a:rPr lang="it-IT" sz="1200" kern="1200" baseline="0" smtClean="0">
                <a:solidFill>
                  <a:schemeClr val="tx1"/>
                </a:solidFill>
                <a:latin typeface="+mn-lt"/>
                <a:ea typeface="+mn-ea"/>
                <a:cs typeface="+mn-cs"/>
              </a:rPr>
              <a:t>di flusso neutronico, l’utilizzo dell’acqua (pesante o leggera) è un’opzione da scartare.</a:t>
            </a:r>
          </a:p>
          <a:p>
            <a:r>
              <a:rPr lang="it-IT" sz="1200" kern="1200" baseline="0" smtClean="0">
                <a:solidFill>
                  <a:schemeClr val="tx1"/>
                </a:solidFill>
                <a:latin typeface="+mn-lt"/>
                <a:ea typeface="+mn-ea"/>
                <a:cs typeface="+mn-cs"/>
              </a:rPr>
              <a:t>Un’alternativa per il sistema di raffreddamento primario è rappresentata dall’utilizzo di gas</a:t>
            </a:r>
          </a:p>
          <a:p>
            <a:r>
              <a:rPr lang="it-IT" sz="1200" kern="1200" baseline="0" smtClean="0">
                <a:solidFill>
                  <a:schemeClr val="tx1"/>
                </a:solidFill>
                <a:latin typeface="+mn-lt"/>
                <a:ea typeface="+mn-ea"/>
                <a:cs typeface="+mn-cs"/>
              </a:rPr>
              <a:t>(per esempio l’He o CO2) o metalli liquidi. I metalli liquidi presentano degli indubbi</a:t>
            </a:r>
          </a:p>
          <a:p>
            <a:r>
              <a:rPr lang="it-IT" sz="1200" kern="1200" baseline="0" smtClean="0">
                <a:solidFill>
                  <a:schemeClr val="tx1"/>
                </a:solidFill>
                <a:latin typeface="+mn-lt"/>
                <a:ea typeface="+mn-ea"/>
                <a:cs typeface="+mn-cs"/>
              </a:rPr>
              <a:t>vantaggi se confrontati con i gas: infatti questi ultimi necessitano di pressioni molto alte</a:t>
            </a:r>
          </a:p>
          <a:p>
            <a:r>
              <a:rPr lang="it-IT" sz="1200" kern="1200" baseline="0" smtClean="0">
                <a:solidFill>
                  <a:schemeClr val="tx1"/>
                </a:solidFill>
                <a:latin typeface="+mn-lt"/>
                <a:ea typeface="+mn-ea"/>
                <a:cs typeface="+mn-cs"/>
              </a:rPr>
              <a:t>(5-7 MPa) e quindi operazioni quali caricamento del vessel e del target devono essere</a:t>
            </a:r>
          </a:p>
          <a:p>
            <a:r>
              <a:rPr lang="it-IT" sz="1200" kern="1200" baseline="0" smtClean="0">
                <a:solidFill>
                  <a:schemeClr val="tx1"/>
                </a:solidFill>
                <a:latin typeface="+mn-lt"/>
                <a:ea typeface="+mn-ea"/>
                <a:cs typeface="+mn-cs"/>
              </a:rPr>
              <a:t>svolte meccanicamente. Per quanto riguarda i metalli liquidi, sodio e potassio sono</a:t>
            </a:r>
          </a:p>
          <a:p>
            <a:r>
              <a:rPr lang="it-IT" sz="1200" kern="1200" baseline="0" smtClean="0">
                <a:solidFill>
                  <a:schemeClr val="tx1"/>
                </a:solidFill>
                <a:latin typeface="+mn-lt"/>
                <a:ea typeface="+mn-ea"/>
                <a:cs typeface="+mn-cs"/>
              </a:rPr>
              <a:t>altamente corrosivi per la struttura del reattore, hanno alta reattività con aria e acqua e</a:t>
            </a:r>
          </a:p>
          <a:p>
            <a:r>
              <a:rPr lang="it-IT" sz="1200" kern="1200" baseline="0" smtClean="0">
                <a:solidFill>
                  <a:schemeClr val="tx1"/>
                </a:solidFill>
                <a:latin typeface="+mn-lt"/>
                <a:ea typeface="+mn-ea"/>
                <a:cs typeface="+mn-cs"/>
              </a:rPr>
              <a:t>sono quindi da scartare. Sono quindi in studio metalli liquidi diversi, tra cui in particolare</a:t>
            </a:r>
          </a:p>
          <a:p>
            <a:r>
              <a:rPr lang="it-IT" sz="1200" kern="1200" baseline="0" smtClean="0">
                <a:solidFill>
                  <a:schemeClr val="tx1"/>
                </a:solidFill>
                <a:latin typeface="+mn-lt"/>
                <a:ea typeface="+mn-ea"/>
                <a:cs typeface="+mn-cs"/>
              </a:rPr>
              <a:t>il piombo, con punto di fusione 327.4 °C, e la sua lega eutettica con il bismuto LBE 17), che</a:t>
            </a:r>
          </a:p>
          <a:p>
            <a:r>
              <a:rPr lang="it-IT" sz="1200" kern="1200" baseline="0" smtClean="0">
                <a:solidFill>
                  <a:schemeClr val="tx1"/>
                </a:solidFill>
                <a:latin typeface="+mn-lt"/>
                <a:ea typeface="+mn-ea"/>
                <a:cs typeface="+mn-cs"/>
              </a:rPr>
              <a:t>ha punto di fusione 123.5 – 125 °C. Piombo e bismuto presentano una bassa reattività</a:t>
            </a:r>
          </a:p>
          <a:p>
            <a:r>
              <a:rPr lang="it-IT" sz="1200" kern="1200" baseline="0" smtClean="0">
                <a:solidFill>
                  <a:schemeClr val="tx1"/>
                </a:solidFill>
                <a:latin typeface="+mn-lt"/>
                <a:ea typeface="+mn-ea"/>
                <a:cs typeface="+mn-cs"/>
              </a:rPr>
              <a:t>chimica con aria, ossigeno e vapore acqueo se confrontata con metalli alcalini quali Na e K</a:t>
            </a:r>
          </a:p>
          <a:p>
            <a:r>
              <a:rPr lang="it-IT" sz="1200" kern="1200" baseline="0" smtClean="0">
                <a:solidFill>
                  <a:schemeClr val="tx1"/>
                </a:solidFill>
                <a:latin typeface="+mn-lt"/>
                <a:ea typeface="+mn-ea"/>
                <a:cs typeface="+mn-cs"/>
              </a:rPr>
              <a:t>e hanno alta temperatura di ebollizione e bassa pressione di vapore. Una controindicazione</a:t>
            </a:r>
          </a:p>
          <a:p>
            <a:r>
              <a:rPr lang="it-IT" sz="1200" kern="1200" baseline="0" smtClean="0">
                <a:solidFill>
                  <a:schemeClr val="tx1"/>
                </a:solidFill>
                <a:latin typeface="+mn-lt"/>
                <a:ea typeface="+mn-ea"/>
                <a:cs typeface="+mn-cs"/>
              </a:rPr>
              <a:t>è invece la solubilità di diverse componenti metalliche (soprattutto quelle di nichel) dei</a:t>
            </a:r>
          </a:p>
          <a:p>
            <a:r>
              <a:rPr lang="it-IT" sz="1200" kern="1200" baseline="0" smtClean="0">
                <a:solidFill>
                  <a:schemeClr val="tx1"/>
                </a:solidFill>
                <a:latin typeface="+mn-lt"/>
                <a:ea typeface="+mn-ea"/>
                <a:cs typeface="+mn-cs"/>
              </a:rPr>
              <a:t>materiali strutturali. Un ulteriore vantaggio nell’utilizzo del composto LBE è che può</a:t>
            </a:r>
          </a:p>
          <a:p>
            <a:r>
              <a:rPr lang="it-IT" sz="1200" kern="1200" baseline="0" smtClean="0">
                <a:solidFill>
                  <a:schemeClr val="tx1"/>
                </a:solidFill>
                <a:latin typeface="+mn-lt"/>
                <a:ea typeface="+mn-ea"/>
                <a:cs typeface="+mn-cs"/>
              </a:rPr>
              <a:t>essere usato nella sorgente di spallazione, e ciò semplifica la struttura del sistema.</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6</a:t>
            </a:fld>
            <a:endParaRPr lang="en-US"/>
          </a:p>
        </p:txBody>
      </p:sp>
    </p:spTree>
    <p:extLst>
      <p:ext uri="{BB962C8B-B14F-4D97-AF65-F5344CB8AC3E}">
        <p14:creationId xmlns:p14="http://schemas.microsoft.com/office/powerpoint/2010/main" xmlns="" val="3688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a:pPr/>
              <a:t>7</a:t>
            </a:fld>
            <a:endParaRPr lang="en-US"/>
          </a:p>
        </p:txBody>
      </p:sp>
    </p:spTree>
    <p:extLst>
      <p:ext uri="{BB962C8B-B14F-4D97-AF65-F5344CB8AC3E}">
        <p14:creationId xmlns:p14="http://schemas.microsoft.com/office/powerpoint/2010/main" xmlns="" val="332551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Layers of alfalfa (erba medica) dated to 6000 B.C. found in southern Iran point to long-term human knowledge of the value of compost. Archeologists interpret the evidence that people kept animals based on milk in pottery shards and turned alfalfa into the soil in addition to feeding it to their livestock.</a:t>
            </a:r>
            <a:br>
              <a:rPr lang="en-US" smtClean="0"/>
            </a:br>
            <a:endParaRPr lang="en-US" smtClean="0"/>
          </a:p>
          <a:p>
            <a:r>
              <a:rPr lang="en-US" smtClean="0"/>
              <a:t>Batteri </a:t>
            </a:r>
            <a:r>
              <a:rPr lang="en-US" smtClean="0"/>
              <a:t>capaci di ridurre l’uranio a uraninite nelle</a:t>
            </a:r>
            <a:r>
              <a:rPr lang="en-US" baseline="0" smtClean="0"/>
              <a:t> acque superficiali e nel suolo sottostante, stimolati dall’aggiunta di etanol ed altri nutrienti. </a:t>
            </a:r>
          </a:p>
          <a:p>
            <a:r>
              <a:rPr lang="en-US" baseline="0" smtClean="0"/>
              <a:t>Microbial-catalyst transmutator che usa l’acqua del reattore sper. dell’univ. di Kiev con associazione microbiche synthrophin per studiare la riduzione di attivita’ di certi isotopi (Ba e La, ma il Co no)</a:t>
            </a:r>
          </a:p>
          <a:p>
            <a:r>
              <a:rPr lang="en-US" sz="1200" kern="1200" baseline="0" smtClean="0">
                <a:solidFill>
                  <a:schemeClr val="tx1"/>
                </a:solidFill>
                <a:latin typeface="+mn-lt"/>
                <a:ea typeface="+mn-ea"/>
                <a:cs typeface="+mn-cs"/>
              </a:rPr>
              <a:t>Although 238U remains the priority pollutant in most medium- and low-level radioactive wastes, other actinides</a:t>
            </a:r>
          </a:p>
          <a:p>
            <a:r>
              <a:rPr lang="en-US" sz="1200" kern="1200" baseline="0" smtClean="0">
                <a:solidFill>
                  <a:schemeClr val="tx1"/>
                </a:solidFill>
                <a:latin typeface="+mn-lt"/>
                <a:ea typeface="+mn-ea"/>
                <a:cs typeface="+mn-cs"/>
              </a:rPr>
              <a:t>including 230Th, 237Np, 241Pu and 241Am can also be present [116,124]. Th(IV) and Am(III) are stable across</a:t>
            </a:r>
          </a:p>
          <a:p>
            <a:r>
              <a:rPr lang="en-US" sz="1200" kern="1200" baseline="0" smtClean="0">
                <a:solidFill>
                  <a:schemeClr val="tx1"/>
                </a:solidFill>
                <a:latin typeface="+mn-lt"/>
                <a:ea typeface="+mn-ea"/>
                <a:cs typeface="+mn-cs"/>
              </a:rPr>
              <a:t>most Eh values encountered in radionuclide-contaminated waters (Fig. 5) but the potentials for Pu(V)/Pu(IV) and Np(V)/Np(IV), in common with that of U(VI)/U(IV), are more electropositive than the standard redox potential of ferrihydrite/Fe2þ (approximately 0 V [12]). Thus, Fe(III)-reducing bacteria have the metabolic potential to reduce these radionuclides enzymatically, or via Fe(II) produced</a:t>
            </a:r>
          </a:p>
          <a:p>
            <a:r>
              <a:rPr lang="en-US" sz="1200" kern="1200" baseline="0" smtClean="0">
                <a:solidFill>
                  <a:schemeClr val="tx1"/>
                </a:solidFill>
                <a:latin typeface="+mn-lt"/>
                <a:ea typeface="+mn-ea"/>
                <a:cs typeface="+mn-cs"/>
              </a:rPr>
              <a:t>from the reduction of Fe(III) oxides.</a:t>
            </a:r>
          </a:p>
          <a:p>
            <a:r>
              <a:rPr lang="en-US" sz="1200" kern="1200" baseline="0" smtClean="0">
                <a:solidFill>
                  <a:schemeClr val="tx1"/>
                </a:solidFill>
                <a:latin typeface="+mn-lt"/>
                <a:ea typeface="+mn-ea"/>
                <a:cs typeface="+mn-cs"/>
              </a:rPr>
              <a:t>Moreno: Biofilm formation at the nuclear power plant facilities and the potential use of those microbial populations in the bioremediation of</a:t>
            </a:r>
          </a:p>
          <a:p>
            <a:r>
              <a:rPr lang="en-US" sz="1200" kern="1200" baseline="0" smtClean="0">
                <a:solidFill>
                  <a:schemeClr val="tx1"/>
                </a:solidFill>
                <a:latin typeface="+mn-lt"/>
                <a:ea typeface="+mn-ea"/>
                <a:cs typeface="+mn-cs"/>
              </a:rPr>
              <a:t>radioactive water. The radioactivity of the biofilm was measured using γ-ray spectrometry, which revealed that biofilms were able to</a:t>
            </a:r>
          </a:p>
          <a:p>
            <a:r>
              <a:rPr lang="en-US" sz="1200" kern="1200" baseline="0" smtClean="0">
                <a:solidFill>
                  <a:schemeClr val="tx1"/>
                </a:solidFill>
                <a:latin typeface="+mn-lt"/>
                <a:ea typeface="+mn-ea"/>
                <a:cs typeface="+mn-cs"/>
              </a:rPr>
              <a:t>retain radionuclides, especially 60Co. Using metallic materials to decontaminate radioactive water could become a new approach for bioremediation</a:t>
            </a:r>
          </a:p>
          <a:p>
            <a:r>
              <a:rPr lang="en-US" sz="1200" kern="1200" baseline="0" smtClean="0">
                <a:solidFill>
                  <a:schemeClr val="tx1"/>
                </a:solidFill>
                <a:latin typeface="+mn-lt"/>
                <a:ea typeface="+mn-ea"/>
                <a:cs typeface="+mn-cs"/>
              </a:rPr>
              <a:t>Reguera: </a:t>
            </a:r>
            <a:r>
              <a:rPr lang="en-US" smtClean="0"/>
              <a:t>Hair-like filaments (yellow) allow Geobacter (orange) to precipitate uranium while keeping the toxic metal away from the cell.</a:t>
            </a:r>
          </a:p>
          <a:p>
            <a:r>
              <a:rPr lang="en-US" smtClean="0"/>
              <a:t>Some bacteria, including a species called Geobacter sulfurreducens, are known to get their energy from reducing — or adding electrons to — metals in the environment. When uranium dissolved in groundwater is reduced in this way, the metal becomes much less soluble, reducing the spread of contamination.</a:t>
            </a:r>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DA304C-657A-D447-8B15-9BCCD14C3A8E}" type="slidenum">
              <a:rPr lang="en-US" smtClean="0"/>
              <a:pPr/>
              <a:t>9</a:t>
            </a:fld>
            <a:endParaRPr lang="en-US"/>
          </a:p>
        </p:txBody>
      </p:sp>
      <p:pic>
        <p:nvPicPr>
          <p:cNvPr id="5" name="Picture 4"/>
          <p:cNvPicPr>
            <a:picLocks noChangeAspect="1"/>
          </p:cNvPicPr>
          <p:nvPr/>
        </p:nvPicPr>
        <p:blipFill>
          <a:blip r:embed="rId3"/>
          <a:stretch>
            <a:fillRect/>
          </a:stretch>
        </p:blipFill>
        <p:spPr>
          <a:xfrm>
            <a:off x="1629114" y="6017075"/>
            <a:ext cx="3176455" cy="2441125"/>
          </a:xfrm>
          <a:prstGeom prst="rect">
            <a:avLst/>
          </a:prstGeom>
        </p:spPr>
      </p:pic>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it-IT"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cstate="print"/>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it-IT"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12/13/2011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it-IT"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pPr/>
              <a:t>12/13/2011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it-IT"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cstate="print"/>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it-IT"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pic>
        <p:nvPicPr>
          <p:cNvPr id="7" name="Picture 6" descr="overlay-ruleShadow.png"/>
          <p:cNvPicPr>
            <a:picLocks noChangeAspect="1"/>
          </p:cNvPicPr>
          <p:nvPr/>
        </p:nvPicPr>
        <p:blipFill>
          <a:blip r:embed="rId3" cstate="print"/>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it-I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it-IT"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pPr/>
              <a:t>‹#›</a:t>
            </a:fld>
            <a:endParaRPr lang="en-US"/>
          </a:p>
        </p:txBody>
      </p:sp>
      <p:pic>
        <p:nvPicPr>
          <p:cNvPr id="10" name="Picture 9" descr="Overlay-FullBackground.jpg"/>
          <p:cNvPicPr>
            <a:picLocks noChangeAspect="1"/>
          </p:cNvPicPr>
          <p:nvPr/>
        </p:nvPicPr>
        <p:blipFill>
          <a:blip r:embed="rId3" cstate="print"/>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cstate="print"/>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pPr/>
              <a:t>12/13/2011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pPr/>
              <a:t>12/13/2011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pPr/>
              <a:t>‹#›</a:t>
            </a:fld>
            <a:endParaRPr lang="en-US"/>
          </a:p>
        </p:txBody>
      </p:sp>
      <p:pic>
        <p:nvPicPr>
          <p:cNvPr id="10" name="Picture 9" descr="overlay-ruleShadow.png"/>
          <p:cNvPicPr>
            <a:picLocks noChangeAspect="1"/>
          </p:cNvPicPr>
          <p:nvPr/>
        </p:nvPicPr>
        <p:blipFill>
          <a:blip r:embed="rId3" cstate="print"/>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it-IT"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pPr/>
              <a:t>12/13/2011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slide" Target="slide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1950073"/>
            <a:ext cx="7148540" cy="3970318"/>
          </a:xfrm>
          <a:prstGeom prst="rect">
            <a:avLst/>
          </a:prstGeom>
        </p:spPr>
        <p:txBody>
          <a:bodyPr wrap="square">
            <a:spAutoFit/>
          </a:bodyPr>
          <a:lstStyle/>
          <a:p>
            <a:r>
              <a:rPr lang="it-IT"/>
              <a:t>Estrazione dal minerale (pechblenda) </a:t>
            </a:r>
            <a:r>
              <a:rPr lang="it-IT" smtClean="0"/>
              <a:t>del            chimicamente stabile</a:t>
            </a:r>
            <a:r>
              <a:rPr lang="it-IT" baseline="-25000" smtClean="0"/>
              <a:t> </a:t>
            </a:r>
            <a:endParaRPr lang="it-IT"/>
          </a:p>
          <a:p>
            <a:endParaRPr lang="it-IT" smtClean="0"/>
          </a:p>
          <a:p>
            <a:r>
              <a:rPr lang="it-IT" smtClean="0"/>
              <a:t>Conversione </a:t>
            </a:r>
            <a:r>
              <a:rPr lang="it-IT"/>
              <a:t>in </a:t>
            </a:r>
            <a:r>
              <a:rPr lang="it-IT" smtClean="0"/>
              <a:t>esafluoruro UF</a:t>
            </a:r>
            <a:r>
              <a:rPr lang="it-IT" baseline="-25000" smtClean="0"/>
              <a:t>6</a:t>
            </a:r>
            <a:r>
              <a:rPr lang="it-IT" smtClean="0"/>
              <a:t>  per l’arricchimento</a:t>
            </a:r>
            <a:endParaRPr lang="it-IT" baseline="-25000"/>
          </a:p>
          <a:p>
            <a:endParaRPr lang="it-IT" smtClean="0"/>
          </a:p>
          <a:p>
            <a:endParaRPr lang="it-IT" u="sng" smtClean="0"/>
          </a:p>
          <a:p>
            <a:endParaRPr lang="it-IT"/>
          </a:p>
          <a:p>
            <a:endParaRPr lang="it-IT" smtClean="0"/>
          </a:p>
          <a:p>
            <a:endParaRPr lang="it-IT"/>
          </a:p>
          <a:p>
            <a:r>
              <a:rPr lang="it-IT"/>
              <a:t>Bruciamento in </a:t>
            </a:r>
            <a:r>
              <a:rPr lang="it-IT" smtClean="0"/>
              <a:t>reattore</a:t>
            </a:r>
          </a:p>
          <a:p>
            <a:endParaRPr lang="it-IT"/>
          </a:p>
          <a:p>
            <a:endParaRPr lang="it-IT" smtClean="0"/>
          </a:p>
          <a:p>
            <a:endParaRPr lang="it-IT"/>
          </a:p>
          <a:p>
            <a:r>
              <a:rPr lang="it-IT"/>
              <a:t>Recupero plutonio e uranio </a:t>
            </a:r>
            <a:r>
              <a:rPr lang="it-IT" smtClean="0"/>
              <a:t>residuo</a:t>
            </a:r>
            <a:r>
              <a:rPr lang="it-IT"/>
              <a:t> e trattamento rifiuti ad alta </a:t>
            </a:r>
            <a:r>
              <a:rPr lang="it-IT" smtClean="0"/>
              <a:t>attività</a:t>
            </a:r>
          </a:p>
          <a:p>
            <a:endParaRPr lang="it-IT"/>
          </a:p>
        </p:txBody>
      </p:sp>
      <p:sp>
        <p:nvSpPr>
          <p:cNvPr id="2" name="Title 1"/>
          <p:cNvSpPr>
            <a:spLocks noGrp="1"/>
          </p:cNvSpPr>
          <p:nvPr>
            <p:ph type="title"/>
          </p:nvPr>
        </p:nvSpPr>
        <p:spPr/>
        <p:txBody>
          <a:bodyPr/>
          <a:lstStyle/>
          <a:p>
            <a:r>
              <a:rPr lang="it-IT" sz="2400"/>
              <a:t>Il Ciclo del </a:t>
            </a:r>
            <a:r>
              <a:rPr lang="it-IT" sz="2400" smtClean="0"/>
              <a:t>Combustibile NUCLEARE</a:t>
            </a:r>
            <a:endParaRPr lang="en-US" sz="2400"/>
          </a:p>
        </p:txBody>
      </p:sp>
      <p:grpSp>
        <p:nvGrpSpPr>
          <p:cNvPr id="14" name="Group 13"/>
          <p:cNvGrpSpPr/>
          <p:nvPr/>
        </p:nvGrpSpPr>
        <p:grpSpPr>
          <a:xfrm>
            <a:off x="3902849" y="62753"/>
            <a:ext cx="2179673" cy="1887320"/>
            <a:chOff x="5937842" y="4048735"/>
            <a:chExt cx="2136234" cy="2277637"/>
          </a:xfrm>
        </p:grpSpPr>
        <p:sp>
          <p:nvSpPr>
            <p:cNvPr id="10" name="Rectangular Callout 9"/>
            <p:cNvSpPr/>
            <p:nvPr/>
          </p:nvSpPr>
          <p:spPr>
            <a:xfrm>
              <a:off x="5937842" y="4048735"/>
              <a:ext cx="2136234" cy="2277637"/>
            </a:xfrm>
            <a:prstGeom prst="wedgeRect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5937842" y="4048735"/>
              <a:ext cx="2136234" cy="2101764"/>
              <a:chOff x="4292669" y="3697836"/>
              <a:chExt cx="2136234" cy="2101764"/>
            </a:xfrm>
          </p:grpSpPr>
          <p:pic>
            <p:nvPicPr>
              <p:cNvPr id="4" name="Picture 4" descr="conversione in yellow cak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883" b="4875"/>
              <a:stretch/>
            </p:blipFill>
            <p:spPr>
              <a:xfrm>
                <a:off x="4292669" y="3934800"/>
                <a:ext cx="2136234" cy="186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7" name="TextBox 6"/>
              <p:cNvSpPr txBox="1"/>
              <p:nvPr/>
            </p:nvSpPr>
            <p:spPr>
              <a:xfrm>
                <a:off x="4368721" y="3697836"/>
                <a:ext cx="1984131" cy="261610"/>
              </a:xfrm>
              <a:prstGeom prst="rect">
                <a:avLst/>
              </a:prstGeom>
              <a:noFill/>
            </p:spPr>
            <p:txBody>
              <a:bodyPr wrap="none" rtlCol="0">
                <a:spAutoFit/>
              </a:bodyPr>
              <a:lstStyle/>
              <a:p>
                <a:r>
                  <a:rPr lang="en-US" sz="1100">
                    <a:solidFill>
                      <a:schemeClr val="bg2"/>
                    </a:solidFill>
                  </a:rPr>
                  <a:t>Yellowcake = ossido di uranio</a:t>
                </a:r>
              </a:p>
            </p:txBody>
          </p:sp>
        </p:grpSp>
      </p:grpSp>
      <p:sp>
        <p:nvSpPr>
          <p:cNvPr id="18" name="TextBox 17"/>
          <p:cNvSpPr txBox="1"/>
          <p:nvPr/>
        </p:nvSpPr>
        <p:spPr>
          <a:xfrm>
            <a:off x="4206240" y="1950073"/>
            <a:ext cx="708848" cy="369332"/>
          </a:xfrm>
          <a:prstGeom prst="rect">
            <a:avLst/>
          </a:prstGeom>
          <a:noFill/>
        </p:spPr>
        <p:txBody>
          <a:bodyPr wrap="none" rtlCol="0">
            <a:spAutoFit/>
          </a:bodyPr>
          <a:lstStyle/>
          <a:p>
            <a:r>
              <a:rPr lang="it-IT" smtClean="0">
                <a:solidFill>
                  <a:srgbClr val="0000FF"/>
                </a:solidFill>
              </a:rPr>
              <a:t>U</a:t>
            </a:r>
            <a:r>
              <a:rPr lang="it-IT" baseline="-25000" smtClean="0">
                <a:solidFill>
                  <a:srgbClr val="0000FF"/>
                </a:solidFill>
              </a:rPr>
              <a:t>3</a:t>
            </a:r>
            <a:r>
              <a:rPr lang="it-IT" smtClean="0">
                <a:solidFill>
                  <a:srgbClr val="0000FF"/>
                </a:solidFill>
              </a:rPr>
              <a:t>O</a:t>
            </a:r>
            <a:r>
              <a:rPr lang="it-IT" baseline="-25000" smtClean="0">
                <a:solidFill>
                  <a:srgbClr val="0000FF"/>
                </a:solidFill>
              </a:rPr>
              <a:t>8</a:t>
            </a:r>
            <a:endParaRPr lang="en-US">
              <a:solidFill>
                <a:srgbClr val="0000FF"/>
              </a:solidFill>
            </a:endParaRPr>
          </a:p>
        </p:txBody>
      </p:sp>
      <p:sp>
        <p:nvSpPr>
          <p:cNvPr id="6" name="TextBox 5">
            <a:hlinkClick r:id="rId4" action="ppaction://hlinksldjump" highlightClick="1"/>
          </p:cNvPr>
          <p:cNvSpPr txBox="1"/>
          <p:nvPr/>
        </p:nvSpPr>
        <p:spPr>
          <a:xfrm>
            <a:off x="254000" y="3105665"/>
            <a:ext cx="2850239" cy="276999"/>
          </a:xfrm>
          <a:prstGeom prst="rect">
            <a:avLst/>
          </a:prstGeom>
          <a:noFill/>
        </p:spPr>
        <p:txBody>
          <a:bodyPr wrap="square" lIns="0" tIns="0" rIns="0" bIns="0" rtlCol="0" anchor="ctr" anchorCtr="0">
            <a:spAutoFit/>
          </a:bodyPr>
          <a:lstStyle/>
          <a:p>
            <a:r>
              <a:rPr lang="it-IT">
                <a:solidFill>
                  <a:srgbClr val="0000FF"/>
                </a:solidFill>
              </a:rPr>
              <a:t>Arricchimento in Uranio-235</a:t>
            </a:r>
          </a:p>
        </p:txBody>
      </p:sp>
      <p:sp>
        <p:nvSpPr>
          <p:cNvPr id="9" name="TextBox 8">
            <a:hlinkClick r:id="rId5" action="ppaction://hlinksldjump" highlightClick="1"/>
          </p:cNvPr>
          <p:cNvSpPr txBox="1"/>
          <p:nvPr/>
        </p:nvSpPr>
        <p:spPr>
          <a:xfrm>
            <a:off x="254000" y="3626766"/>
            <a:ext cx="4358427" cy="276999"/>
          </a:xfrm>
          <a:prstGeom prst="rect">
            <a:avLst/>
          </a:prstGeom>
          <a:noFill/>
        </p:spPr>
        <p:txBody>
          <a:bodyPr wrap="square" lIns="0" tIns="0" rIns="0" bIns="0" rtlCol="0" anchor="ctr" anchorCtr="0">
            <a:spAutoFit/>
          </a:bodyPr>
          <a:lstStyle/>
          <a:p>
            <a:r>
              <a:rPr lang="it-IT">
                <a:solidFill>
                  <a:srgbClr val="0000FF"/>
                </a:solidFill>
              </a:rPr>
              <a:t>Fabbricazione degli elementi di combustibile</a:t>
            </a:r>
          </a:p>
        </p:txBody>
      </p:sp>
      <p:sp>
        <p:nvSpPr>
          <p:cNvPr id="12" name="TextBox 11">
            <a:hlinkClick r:id="rId6" action="ppaction://hlinksldjump" highlightClick="1"/>
          </p:cNvPr>
          <p:cNvSpPr txBox="1"/>
          <p:nvPr/>
        </p:nvSpPr>
        <p:spPr>
          <a:xfrm>
            <a:off x="152398" y="4695648"/>
            <a:ext cx="3691786" cy="399294"/>
          </a:xfrm>
          <a:prstGeom prst="rect">
            <a:avLst/>
          </a:prstGeom>
          <a:noFill/>
        </p:spPr>
        <p:txBody>
          <a:bodyPr wrap="none" lIns="0" tIns="0" rIns="0" bIns="0" rtlCol="0" anchor="ctr" anchorCtr="1">
            <a:noAutofit/>
          </a:bodyPr>
          <a:lstStyle/>
          <a:p>
            <a:r>
              <a:rPr lang="it-IT">
                <a:solidFill>
                  <a:srgbClr val="0000FF"/>
                </a:solidFill>
              </a:rPr>
              <a:t>Ritrattamento combustibile esaurito</a:t>
            </a:r>
          </a:p>
        </p:txBody>
      </p:sp>
      <p:sp>
        <p:nvSpPr>
          <p:cNvPr id="13" name="TextBox 12">
            <a:hlinkClick r:id="rId7" action="ppaction://hlinksldjump" highlightClick="1"/>
          </p:cNvPr>
          <p:cNvSpPr txBox="1"/>
          <p:nvPr/>
        </p:nvSpPr>
        <p:spPr>
          <a:xfrm>
            <a:off x="206459" y="5847721"/>
            <a:ext cx="3872855" cy="276999"/>
          </a:xfrm>
          <a:prstGeom prst="rect">
            <a:avLst/>
          </a:prstGeom>
          <a:noFill/>
        </p:spPr>
        <p:txBody>
          <a:bodyPr wrap="none" lIns="0" tIns="0" rIns="0" bIns="0" rtlCol="0" anchor="ctr" anchorCtr="1">
            <a:noAutofit/>
          </a:bodyPr>
          <a:lstStyle/>
          <a:p>
            <a:r>
              <a:rPr lang="it-IT">
                <a:solidFill>
                  <a:srgbClr val="0000FF"/>
                </a:solidFill>
              </a:rPr>
              <a:t>Smaltimento finale in depositi geologici</a:t>
            </a:r>
          </a:p>
        </p:txBody>
      </p:sp>
    </p:spTree>
    <p:extLst>
      <p:ext uri="{BB962C8B-B14F-4D97-AF65-F5344CB8AC3E}">
        <p14:creationId xmlns:p14="http://schemas.microsoft.com/office/powerpoint/2010/main" xmlns="" val="276883247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92933" y="3421648"/>
            <a:ext cx="487313" cy="276999"/>
          </a:xfrm>
          <a:prstGeom prst="rect">
            <a:avLst/>
          </a:prstGeom>
          <a:noFill/>
        </p:spPr>
        <p:txBody>
          <a:bodyPr wrap="none" lIns="0" tIns="0" rIns="0" bIns="0" rtlCol="0" anchor="ctr" anchorCtr="1">
            <a:noAutofit/>
          </a:bodyPr>
          <a:lstStyle/>
          <a:p>
            <a:r>
              <a:rPr lang="en-US" sz="1600">
                <a:solidFill>
                  <a:schemeClr val="bg2"/>
                </a:solidFill>
              </a:rPr>
              <a:t>UOX</a:t>
            </a:r>
            <a:r>
              <a:rPr lang="en-US"/>
              <a:t> </a:t>
            </a:r>
          </a:p>
        </p:txBody>
      </p:sp>
      <p:grpSp>
        <p:nvGrpSpPr>
          <p:cNvPr id="3" name="Group 2"/>
          <p:cNvGrpSpPr/>
          <p:nvPr/>
        </p:nvGrpSpPr>
        <p:grpSpPr>
          <a:xfrm>
            <a:off x="234063" y="242216"/>
            <a:ext cx="8612052" cy="6174953"/>
            <a:chOff x="234063" y="242216"/>
            <a:chExt cx="8612052" cy="6174953"/>
          </a:xfrm>
        </p:grpSpPr>
        <p:pic>
          <p:nvPicPr>
            <p:cNvPr id="4" name="Picture 8" descr="fuel pellet">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406225" y="2050286"/>
              <a:ext cx="2360083" cy="214366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3" name="Group 12"/>
            <p:cNvGrpSpPr/>
            <p:nvPr/>
          </p:nvGrpSpPr>
          <p:grpSpPr>
            <a:xfrm>
              <a:off x="4088378" y="589675"/>
              <a:ext cx="4757737" cy="5663945"/>
              <a:chOff x="4088378" y="589675"/>
              <a:chExt cx="4757737" cy="5663945"/>
            </a:xfrm>
          </p:grpSpPr>
          <p:pic>
            <p:nvPicPr>
              <p:cNvPr id="5" name="Picture 9" descr="BWR fuel assembl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a:off x="7576645" y="589675"/>
                <a:ext cx="1269470" cy="566394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2" name="Group 11"/>
              <p:cNvGrpSpPr/>
              <p:nvPr/>
            </p:nvGrpSpPr>
            <p:grpSpPr>
              <a:xfrm>
                <a:off x="4088378" y="2181151"/>
                <a:ext cx="3488267" cy="4025591"/>
                <a:chOff x="5411405" y="2075456"/>
                <a:chExt cx="3488267" cy="4025591"/>
              </a:xfrm>
            </p:grpSpPr>
            <p:sp>
              <p:nvSpPr>
                <p:cNvPr id="6" name="Text Box 13"/>
                <p:cNvSpPr txBox="1">
                  <a:spLocks noChangeArrowheads="1"/>
                </p:cNvSpPr>
                <p:nvPr/>
              </p:nvSpPr>
              <p:spPr bwMode="auto">
                <a:xfrm>
                  <a:off x="5411405" y="2075456"/>
                  <a:ext cx="3488267"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it-IT"/>
                    <a:t>Elemento di Combustibile per</a:t>
                  </a:r>
                </a:p>
                <a:p>
                  <a:pPr algn="ctr">
                    <a:spcBef>
                      <a:spcPct val="50000"/>
                    </a:spcBef>
                  </a:pPr>
                  <a:r>
                    <a:rPr lang="it-IT"/>
                    <a:t>Reattore ad Acqua Bollente</a:t>
                  </a:r>
                </a:p>
              </p:txBody>
            </p:sp>
            <p:pic>
              <p:nvPicPr>
                <p:cNvPr id="7" name="Picture 4" descr="Fuel loaded in rea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a:xfrm>
                  <a:off x="5678105" y="2911760"/>
                  <a:ext cx="3096438" cy="31892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grpSp>
        <p:sp>
          <p:nvSpPr>
            <p:cNvPr id="8" name="TextBox 7"/>
            <p:cNvSpPr txBox="1"/>
            <p:nvPr/>
          </p:nvSpPr>
          <p:spPr>
            <a:xfrm>
              <a:off x="291896" y="369216"/>
              <a:ext cx="2688657" cy="1200329"/>
            </a:xfrm>
            <a:prstGeom prst="rect">
              <a:avLst/>
            </a:prstGeom>
            <a:noFill/>
          </p:spPr>
          <p:txBody>
            <a:bodyPr wrap="none" rtlCol="0">
              <a:spAutoFit/>
            </a:bodyPr>
            <a:lstStyle/>
            <a:p>
              <a:r>
                <a:rPr lang="en-US"/>
                <a:t>I tre nuclei combustibili:</a:t>
              </a:r>
            </a:p>
            <a:p>
              <a:r>
                <a:rPr lang="en-US" baseline="30000"/>
                <a:t>235</a:t>
              </a:r>
              <a:r>
                <a:rPr lang="en-US"/>
                <a:t>U  in natura &lt; 1% </a:t>
              </a:r>
              <a:r>
                <a:rPr lang="en-US" baseline="30000"/>
                <a:t>238</a:t>
              </a:r>
              <a:r>
                <a:rPr lang="en-US"/>
                <a:t>U</a:t>
              </a:r>
            </a:p>
            <a:p>
              <a:r>
                <a:rPr lang="en-US" baseline="30000"/>
                <a:t>239</a:t>
              </a:r>
              <a:r>
                <a:rPr lang="en-US"/>
                <a:t>Pu prodotto dal </a:t>
              </a:r>
              <a:r>
                <a:rPr lang="en-US" baseline="30000"/>
                <a:t>238</a:t>
              </a:r>
              <a:r>
                <a:rPr lang="en-US"/>
                <a:t>U</a:t>
              </a:r>
            </a:p>
            <a:p>
              <a:r>
                <a:rPr lang="en-US" baseline="30000"/>
                <a:t>233</a:t>
              </a:r>
              <a:r>
                <a:rPr lang="en-US"/>
                <a:t>U  prodotto dal </a:t>
              </a:r>
              <a:r>
                <a:rPr lang="en-US" baseline="30000"/>
                <a:t>232</a:t>
              </a:r>
              <a:r>
                <a:rPr lang="en-US"/>
                <a:t>Th</a:t>
              </a:r>
            </a:p>
          </p:txBody>
        </p:sp>
        <p:sp>
          <p:nvSpPr>
            <p:cNvPr id="11" name="TextBox 10"/>
            <p:cNvSpPr txBox="1"/>
            <p:nvPr/>
          </p:nvSpPr>
          <p:spPr>
            <a:xfrm>
              <a:off x="234063" y="4385844"/>
              <a:ext cx="3854315" cy="2031325"/>
            </a:xfrm>
            <a:prstGeom prst="rect">
              <a:avLst/>
            </a:prstGeom>
            <a:noFill/>
          </p:spPr>
          <p:txBody>
            <a:bodyPr wrap="none" rtlCol="0">
              <a:spAutoFit/>
            </a:bodyPr>
            <a:lstStyle/>
            <a:p>
              <a:r>
                <a:rPr lang="en-US"/>
                <a:t>MOX = ossidi misti di U e Pu </a:t>
              </a:r>
            </a:p>
            <a:p>
              <a:r>
                <a:rPr lang="en-US"/>
                <a:t>Altri tipi di combustibili</a:t>
              </a:r>
            </a:p>
            <a:p>
              <a:r>
                <a:rPr lang="en-US"/>
                <a:t>UZrH per reattori TRIGA</a:t>
              </a:r>
            </a:p>
            <a:p>
              <a:r>
                <a:rPr lang="en-US"/>
                <a:t>Basati su attinidi minori</a:t>
              </a:r>
            </a:p>
            <a:p>
              <a:r>
                <a:rPr lang="en-US"/>
                <a:t>Ceramici (UC, U</a:t>
              </a:r>
              <a:r>
                <a:rPr lang="en-US" baseline="-25000"/>
                <a:t>2</a:t>
              </a:r>
              <a:r>
                <a:rPr lang="en-US"/>
                <a:t>C</a:t>
              </a:r>
              <a:r>
                <a:rPr lang="en-US" baseline="-25000"/>
                <a:t>3</a:t>
              </a:r>
              <a:r>
                <a:rPr lang="en-US"/>
                <a:t>, UC</a:t>
              </a:r>
              <a:r>
                <a:rPr lang="en-US" baseline="-25000"/>
                <a:t>2</a:t>
              </a:r>
              <a:r>
                <a:rPr lang="en-US"/>
                <a:t>)</a:t>
              </a:r>
            </a:p>
            <a:p>
              <a:r>
                <a:rPr lang="en-US"/>
                <a:t>Liquidi (UF</a:t>
              </a:r>
              <a:r>
                <a:rPr lang="en-US" baseline="-25000"/>
                <a:t>4 </a:t>
              </a:r>
              <a:r>
                <a:rPr lang="en-US"/>
                <a:t>disciolto nel moderatore </a:t>
              </a:r>
            </a:p>
            <a:p>
              <a:r>
                <a:rPr lang="en-US"/>
                <a:t>o per i reattori al Torio)</a:t>
              </a:r>
            </a:p>
          </p:txBody>
        </p:sp>
        <p:pic>
          <p:nvPicPr>
            <p:cNvPr id="14" name="Picture 13"/>
            <p:cNvPicPr>
              <a:picLocks noChangeAspect="1"/>
            </p:cNvPicPr>
            <p:nvPr/>
          </p:nvPicPr>
          <p:blipFill>
            <a:blip r:embed="rId7" cstate="print"/>
            <a:stretch>
              <a:fillRect/>
            </a:stretch>
          </p:blipFill>
          <p:spPr>
            <a:xfrm>
              <a:off x="3037519" y="242216"/>
              <a:ext cx="4539126" cy="1938935"/>
            </a:xfrm>
            <a:prstGeom prst="rect">
              <a:avLst/>
            </a:prstGeom>
          </p:spPr>
        </p:pic>
      </p:grpSp>
    </p:spTree>
    <p:extLst>
      <p:ext uri="{BB962C8B-B14F-4D97-AF65-F5344CB8AC3E}">
        <p14:creationId xmlns:p14="http://schemas.microsoft.com/office/powerpoint/2010/main" xmlns="" val="19472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lay-FullBackground.jpg">
            <a:hlinkClick r:id="" action="ppaction://hlinkshowjump?jump=lastslideviewed" highlightClick="1"/>
          </p:cNvPr>
          <p:cNvPicPr>
            <a:picLocks noChangeAspect="1"/>
          </p:cNvPicPr>
          <p:nvPr/>
        </p:nvPicPr>
        <p:blipFill>
          <a:blip r:embed="rId3" cstate="print"/>
          <a:stretch>
            <a:fillRect/>
          </a:stretch>
        </p:blipFill>
        <p:spPr>
          <a:xfrm>
            <a:off x="0" y="0"/>
            <a:ext cx="9144000" cy="6862482"/>
          </a:xfrm>
          <a:prstGeom prst="rect">
            <a:avLst/>
          </a:prstGeom>
          <a:noFill/>
          <a:ln>
            <a:noFill/>
          </a:ln>
        </p:spPr>
      </p:pic>
      <p:grpSp>
        <p:nvGrpSpPr>
          <p:cNvPr id="10" name="Group 9"/>
          <p:cNvGrpSpPr/>
          <p:nvPr/>
        </p:nvGrpSpPr>
        <p:grpSpPr>
          <a:xfrm>
            <a:off x="657225" y="101600"/>
            <a:ext cx="8107921" cy="4013200"/>
            <a:chOff x="657225" y="927100"/>
            <a:chExt cx="8178121" cy="4591050"/>
          </a:xfrm>
        </p:grpSpPr>
        <p:pic>
          <p:nvPicPr>
            <p:cNvPr id="3" name="Picture 4" descr="arricchimento dell'esafluoruro di uranio">
              <a:hlinkClick r:id="rId4" action="ppaction://hlinksldjump" highlightClick="1"/>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a:off x="657225" y="2206625"/>
              <a:ext cx="3638550" cy="33115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5" name="Picture 7" descr="l'impianto, un banco di centrifughe">
              <a:hlinkClick r:id="" action="ppaction://hlinkshowjump?jump=lastslideviewed" highlightClick="1"/>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a:xfrm>
              <a:off x="4454423" y="2206626"/>
              <a:ext cx="4380923" cy="331152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 name="TextBox 5">
              <a:hlinkClick r:id="" action="ppaction://hlinkshowjump?jump=lastslideviewed" highlightClick="1"/>
            </p:cNvPr>
            <p:cNvSpPr txBox="1"/>
            <p:nvPr/>
          </p:nvSpPr>
          <p:spPr>
            <a:xfrm>
              <a:off x="2396239" y="927100"/>
              <a:ext cx="4351522" cy="461665"/>
            </a:xfrm>
            <a:prstGeom prst="rect">
              <a:avLst/>
            </a:prstGeom>
            <a:noFill/>
          </p:spPr>
          <p:txBody>
            <a:bodyPr wrap="none" rtlCol="0">
              <a:spAutoFit/>
            </a:bodyPr>
            <a:lstStyle/>
            <a:p>
              <a:pPr algn="ctr"/>
              <a:r>
                <a:rPr lang="en-US" sz="2400"/>
                <a:t>L’arricchimento in </a:t>
              </a:r>
              <a:r>
                <a:rPr lang="en-US" sz="2400" baseline="30000"/>
                <a:t>235</a:t>
              </a:r>
              <a:r>
                <a:rPr lang="en-US" sz="2400"/>
                <a:t>U del UF</a:t>
              </a:r>
              <a:r>
                <a:rPr lang="en-US" sz="2400" baseline="-25000"/>
                <a:t>6</a:t>
              </a:r>
            </a:p>
          </p:txBody>
        </p:sp>
      </p:grpSp>
      <p:sp>
        <p:nvSpPr>
          <p:cNvPr id="2" name="TextBox 1"/>
          <p:cNvSpPr txBox="1"/>
          <p:nvPr/>
        </p:nvSpPr>
        <p:spPr>
          <a:xfrm>
            <a:off x="657225" y="4658836"/>
            <a:ext cx="8107921" cy="1754327"/>
          </a:xfrm>
          <a:prstGeom prst="rect">
            <a:avLst/>
          </a:prstGeom>
          <a:noFill/>
        </p:spPr>
        <p:txBody>
          <a:bodyPr wrap="none" rtlCol="0">
            <a:spAutoFit/>
          </a:bodyPr>
          <a:lstStyle/>
          <a:p>
            <a:r>
              <a:rPr lang="en-US"/>
              <a:t>Diffusione gassosa: inefficiente e costosa</a:t>
            </a:r>
          </a:p>
          <a:p>
            <a:r>
              <a:rPr lang="en-US"/>
              <a:t>AVLIS e MLIS: separazione isotopica atomica e molecolare tramite ionizzazione</a:t>
            </a:r>
          </a:p>
          <a:p>
            <a:r>
              <a:rPr lang="en-US"/>
              <a:t> laser (splitting iperfino) e deflessione in campo elettrico</a:t>
            </a:r>
          </a:p>
          <a:p>
            <a:r>
              <a:rPr lang="en-US"/>
              <a:t>SILEX (Separation of Isotopes  By Laser Excitation): ionizzazione laser </a:t>
            </a:r>
          </a:p>
          <a:p>
            <a:r>
              <a:rPr lang="en-US"/>
              <a:t>e deflessione in campo magnetico (settembre 2011)</a:t>
            </a:r>
          </a:p>
          <a:p>
            <a:r>
              <a:rPr lang="en-US">
                <a:solidFill>
                  <a:srgbClr val="333333"/>
                </a:solidFill>
              </a:rPr>
              <a:t>La più efficiente ed economica ma tuttora segretissima!</a:t>
            </a:r>
          </a:p>
        </p:txBody>
      </p:sp>
    </p:spTree>
    <p:extLst>
      <p:ext uri="{BB962C8B-B14F-4D97-AF65-F5344CB8AC3E}">
        <p14:creationId xmlns:p14="http://schemas.microsoft.com/office/powerpoint/2010/main" xmlns="" val="17867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lay-FullBackground.jpg">
            <a:hlinkClick r:id="" action="ppaction://hlinkshowjump?jump=lastslideviewed" highlightClick="1"/>
          </p:cNvPr>
          <p:cNvPicPr>
            <a:picLocks noChangeAspect="1"/>
          </p:cNvPicPr>
          <p:nvPr/>
        </p:nvPicPr>
        <p:blipFill>
          <a:blip r:embed="rId3" cstate="print"/>
          <a:stretch>
            <a:fillRect/>
          </a:stretch>
        </p:blipFill>
        <p:spPr>
          <a:xfrm>
            <a:off x="0" y="0"/>
            <a:ext cx="9144000" cy="6862482"/>
          </a:xfrm>
          <a:prstGeom prst="rect">
            <a:avLst/>
          </a:prstGeom>
          <a:noFill/>
          <a:ln>
            <a:noFill/>
          </a:ln>
        </p:spPr>
      </p:pic>
      <p:pic>
        <p:nvPicPr>
          <p:cNvPr id="2" name="Picture 1">
            <a:hlinkClick r:id="rId4" action="ppaction://hlinksldjump" highlightClick="1"/>
          </p:cNvPr>
          <p:cNvPicPr>
            <a:picLocks noChangeAspect="1"/>
          </p:cNvPicPr>
          <p:nvPr/>
        </p:nvPicPr>
        <p:blipFill>
          <a:blip r:embed="rId5" cstate="print"/>
          <a:stretch>
            <a:fillRect/>
          </a:stretch>
        </p:blipFill>
        <p:spPr>
          <a:xfrm>
            <a:off x="142896" y="279866"/>
            <a:ext cx="8858209" cy="6298268"/>
          </a:xfrm>
          <a:prstGeom prst="rect">
            <a:avLst/>
          </a:prstGeom>
        </p:spPr>
      </p:pic>
    </p:spTree>
    <p:extLst>
      <p:ext uri="{BB962C8B-B14F-4D97-AF65-F5344CB8AC3E}">
        <p14:creationId xmlns:p14="http://schemas.microsoft.com/office/powerpoint/2010/main" xmlns="" val="2961303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EAEA0"/>
        </a:solidFill>
        <a:effectLst/>
      </p:bgPr>
    </p:bg>
    <p:spTree>
      <p:nvGrpSpPr>
        <p:cNvPr id="1" name=""/>
        <p:cNvGrpSpPr/>
        <p:nvPr/>
      </p:nvGrpSpPr>
      <p:grpSpPr>
        <a:xfrm>
          <a:off x="0" y="0"/>
          <a:ext cx="0" cy="0"/>
          <a:chOff x="0" y="0"/>
          <a:chExt cx="0" cy="0"/>
        </a:xfrm>
      </p:grpSpPr>
      <p:pic>
        <p:nvPicPr>
          <p:cNvPr id="4" name="Picture 3" descr="Overlay-FullBackground.jpg">
            <a:hlinkClick r:id="rId3" action="ppaction://hlinksldjump" highlightClick="1"/>
          </p:cNvPr>
          <p:cNvPicPr>
            <a:picLocks noChangeAspect="1"/>
          </p:cNvPicPr>
          <p:nvPr/>
        </p:nvPicPr>
        <p:blipFill>
          <a:blip r:embed="rId4" cstate="print"/>
          <a:stretch>
            <a:fillRect/>
          </a:stretch>
        </p:blipFill>
        <p:spPr>
          <a:xfrm>
            <a:off x="0" y="0"/>
            <a:ext cx="9144000" cy="6862482"/>
          </a:xfrm>
          <a:prstGeom prst="rect">
            <a:avLst/>
          </a:prstGeom>
          <a:noFill/>
          <a:ln>
            <a:noFill/>
          </a:ln>
        </p:spPr>
      </p:pic>
      <p:grpSp>
        <p:nvGrpSpPr>
          <p:cNvPr id="6" name="Group 5"/>
          <p:cNvGrpSpPr/>
          <p:nvPr/>
        </p:nvGrpSpPr>
        <p:grpSpPr>
          <a:xfrm>
            <a:off x="88947" y="1570427"/>
            <a:ext cx="8966107" cy="3717146"/>
            <a:chOff x="88947" y="1570427"/>
            <a:chExt cx="8966107" cy="3717146"/>
          </a:xfrm>
        </p:grpSpPr>
        <p:pic>
          <p:nvPicPr>
            <p:cNvPr id="3" name="Picture 2" descr="RadWasteSites.jpg">
              <a:hlinkClick r:id="" action="ppaction://hlinkshowjump?jump=lastslideviewed" highlightClick="1"/>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947" y="1570427"/>
              <a:ext cx="5927707" cy="3717146"/>
            </a:xfrm>
            <a:prstGeom prst="rect">
              <a:avLst/>
            </a:prstGeom>
          </p:spPr>
        </p:pic>
        <p:pic>
          <p:nvPicPr>
            <p:cNvPr id="5" name="Picture 5" descr="Depositi definitivi in UE"/>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3105" t="19061" r="2102" b="23361"/>
            <a:stretch/>
          </p:blipFill>
          <p:spPr>
            <a:xfrm>
              <a:off x="6016654" y="1975618"/>
              <a:ext cx="3038400" cy="2930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spTree>
    <p:extLst>
      <p:ext uri="{BB962C8B-B14F-4D97-AF65-F5344CB8AC3E}">
        <p14:creationId xmlns:p14="http://schemas.microsoft.com/office/powerpoint/2010/main" xmlns="" val="184468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EAEA0"/>
        </a:solidFill>
        <a:effectLst/>
      </p:bgPr>
    </p:bg>
    <p:spTree>
      <p:nvGrpSpPr>
        <p:cNvPr id="1" name=""/>
        <p:cNvGrpSpPr/>
        <p:nvPr/>
      </p:nvGrpSpPr>
      <p:grpSpPr>
        <a:xfrm>
          <a:off x="0" y="0"/>
          <a:ext cx="0" cy="0"/>
          <a:chOff x="0" y="0"/>
          <a:chExt cx="0" cy="0"/>
        </a:xfrm>
      </p:grpSpPr>
      <p:pic>
        <p:nvPicPr>
          <p:cNvPr id="4" name="Picture 3" descr="Overlay-FullBackground.jpg">
            <a:hlinkClick r:id="rId3" action="ppaction://hlinksldjump" highlightClick="1"/>
          </p:cNvPr>
          <p:cNvPicPr>
            <a:picLocks noChangeAspect="1"/>
          </p:cNvPicPr>
          <p:nvPr/>
        </p:nvPicPr>
        <p:blipFill>
          <a:blip r:embed="rId4" cstate="print"/>
          <a:stretch>
            <a:fillRect/>
          </a:stretch>
        </p:blipFill>
        <p:spPr>
          <a:xfrm>
            <a:off x="0" y="0"/>
            <a:ext cx="9144000" cy="6862482"/>
          </a:xfrm>
          <a:prstGeom prst="rect">
            <a:avLst/>
          </a:prstGeom>
          <a:noFill/>
          <a:ln>
            <a:noFill/>
          </a:ln>
        </p:spPr>
      </p:pic>
      <p:pic>
        <p:nvPicPr>
          <p:cNvPr id="7" name="Picture 5" descr="once through or reprocessing">
            <a:hlinkClick r:id="rId3" action="ppaction://hlinksldjump" highlightClick="1"/>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9308" b="-20053"/>
          <a:stretch/>
        </p:blipFill>
        <p:spPr>
          <a:xfrm>
            <a:off x="1007723" y="681500"/>
            <a:ext cx="7128554" cy="549500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xmlns="" val="1621668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lay-FullBackground.jpg"/>
          <p:cNvPicPr>
            <a:picLocks noChangeAspect="1"/>
          </p:cNvPicPr>
          <p:nvPr/>
        </p:nvPicPr>
        <p:blipFill>
          <a:blip r:embed="rId3" cstate="print"/>
          <a:stretch>
            <a:fillRect/>
          </a:stretch>
        </p:blipFill>
        <p:spPr>
          <a:xfrm>
            <a:off x="0" y="0"/>
            <a:ext cx="9144000" cy="6862482"/>
          </a:xfrm>
          <a:prstGeom prst="rect">
            <a:avLst/>
          </a:prstGeom>
          <a:noFill/>
          <a:ln>
            <a:noFill/>
          </a:ln>
        </p:spPr>
      </p:pic>
      <p:pic>
        <p:nvPicPr>
          <p:cNvPr id="3" name="Picture 2"/>
          <p:cNvPicPr>
            <a:picLocks noChangeAspect="1"/>
          </p:cNvPicPr>
          <p:nvPr/>
        </p:nvPicPr>
        <p:blipFill>
          <a:blip r:embed="rId4" cstate="print"/>
          <a:stretch>
            <a:fillRect/>
          </a:stretch>
        </p:blipFill>
        <p:spPr>
          <a:xfrm>
            <a:off x="370417" y="693469"/>
            <a:ext cx="8136467" cy="5155781"/>
          </a:xfrm>
          <a:prstGeom prst="rect">
            <a:avLst/>
          </a:prstGeom>
        </p:spPr>
      </p:pic>
    </p:spTree>
    <p:extLst>
      <p:ext uri="{BB962C8B-B14F-4D97-AF65-F5344CB8AC3E}">
        <p14:creationId xmlns:p14="http://schemas.microsoft.com/office/powerpoint/2010/main" xmlns="" val="327815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 action="ppaction://hlinkshowjump?jump=lastslideviewed" highlightClick="1"/>
          </p:cNvPr>
          <p:cNvPicPr>
            <a:picLocks noChangeAspect="1" noChangeArrowheads="1"/>
          </p:cNvPicPr>
          <p:nvPr/>
        </p:nvPicPr>
        <p:blipFill>
          <a:blip r:embed="rId3" cstate="print"/>
          <a:srcRect/>
          <a:stretch>
            <a:fillRect/>
          </a:stretch>
        </p:blipFill>
        <p:spPr bwMode="auto">
          <a:xfrm>
            <a:off x="300038" y="1314450"/>
            <a:ext cx="854392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hlinkshowjump?jump=lastslideviewed" highlightClick="1"/>
          </p:cNvPr>
          <p:cNvPicPr>
            <a:picLocks noChangeAspect="1"/>
          </p:cNvPicPr>
          <p:nvPr/>
        </p:nvPicPr>
        <p:blipFill>
          <a:blip r:embed="rId3" cstate="print"/>
          <a:stretch>
            <a:fillRect/>
          </a:stretch>
        </p:blipFill>
        <p:spPr>
          <a:xfrm>
            <a:off x="177800" y="749300"/>
            <a:ext cx="8788400" cy="5359400"/>
          </a:xfrm>
          <a:prstGeom prst="rect">
            <a:avLst/>
          </a:prstGeom>
        </p:spPr>
      </p:pic>
    </p:spTree>
    <p:extLst>
      <p:ext uri="{BB962C8B-B14F-4D97-AF65-F5344CB8AC3E}">
        <p14:creationId xmlns:p14="http://schemas.microsoft.com/office/powerpoint/2010/main" xmlns="" val="3794873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3" action="ppaction://hlinksldjump" highlightClick="1"/>
          </p:cNvPr>
          <p:cNvPicPr>
            <a:picLocks noChangeAspect="1" noChangeArrowheads="1"/>
          </p:cNvPicPr>
          <p:nvPr/>
        </p:nvPicPr>
        <p:blipFill>
          <a:blip r:embed="rId4" cstate="print"/>
          <a:srcRect/>
          <a:stretch>
            <a:fillRect/>
          </a:stretch>
        </p:blipFill>
        <p:spPr bwMode="auto">
          <a:xfrm>
            <a:off x="1169042" y="401376"/>
            <a:ext cx="6771191" cy="5864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 action="ppaction://hlinkshowjump?jump=lastslideviewed" highlightClick="1"/>
          </p:cNvPr>
          <p:cNvPicPr>
            <a:picLocks noChangeAspect="1" noChangeArrowheads="1"/>
          </p:cNvPicPr>
          <p:nvPr/>
        </p:nvPicPr>
        <p:blipFill>
          <a:blip r:embed="rId3" cstate="print"/>
          <a:srcRect/>
          <a:stretch>
            <a:fillRect/>
          </a:stretch>
        </p:blipFill>
        <p:spPr bwMode="auto">
          <a:xfrm>
            <a:off x="590550" y="462092"/>
            <a:ext cx="7726946" cy="5691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Il trattamento delle scorie radioattive</a:t>
            </a:r>
          </a:p>
        </p:txBody>
      </p:sp>
      <p:sp>
        <p:nvSpPr>
          <p:cNvPr id="3" name="TextBox 2"/>
          <p:cNvSpPr txBox="1"/>
          <p:nvPr/>
        </p:nvSpPr>
        <p:spPr>
          <a:xfrm>
            <a:off x="177800" y="3747600"/>
            <a:ext cx="7670800" cy="1709186"/>
          </a:xfrm>
          <a:prstGeom prst="rect">
            <a:avLst/>
          </a:prstGeom>
          <a:noFill/>
        </p:spPr>
        <p:txBody>
          <a:bodyPr wrap="square" lIns="0" tIns="0" rIns="0" bIns="0" rtlCol="0" anchor="ctr" anchorCtr="0">
            <a:spAutoFit/>
          </a:bodyPr>
          <a:lstStyle/>
          <a:p>
            <a:endParaRPr lang="en-US">
              <a:solidFill>
                <a:srgbClr val="FFFFFF"/>
              </a:solidFill>
            </a:endParaRPr>
          </a:p>
          <a:p>
            <a:r>
              <a:rPr lang="en-US">
                <a:solidFill>
                  <a:srgbClr val="FFFFFF"/>
                </a:solidFill>
              </a:rPr>
              <a:t>Principi generali del trattamento</a:t>
            </a:r>
          </a:p>
          <a:p>
            <a:endParaRPr lang="en-US"/>
          </a:p>
          <a:p>
            <a:pPr marL="342900" indent="-342900">
              <a:lnSpc>
                <a:spcPct val="120000"/>
              </a:lnSpc>
              <a:buFont typeface="Arial"/>
              <a:buChar char="•"/>
            </a:pPr>
            <a:r>
              <a:rPr lang="en-US" sz="1600"/>
              <a:t>Concentrare ed isolare i rifiuti in siti predisposti</a:t>
            </a:r>
          </a:p>
          <a:p>
            <a:pPr marL="342900" indent="-342900">
              <a:lnSpc>
                <a:spcPct val="120000"/>
              </a:lnSpc>
              <a:buFont typeface="Arial"/>
              <a:buChar char="•"/>
            </a:pPr>
            <a:r>
              <a:rPr lang="en-US" sz="1600"/>
              <a:t>Attesa fino a quando il livello di radioattività sia più gestibile</a:t>
            </a:r>
          </a:p>
          <a:p>
            <a:pPr marL="342900" indent="-342900">
              <a:lnSpc>
                <a:spcPct val="120000"/>
              </a:lnSpc>
              <a:buFont typeface="Arial"/>
              <a:buChar char="•"/>
            </a:pPr>
            <a:r>
              <a:rPr lang="en-US" sz="1600"/>
              <a:t>Diluizione e dispersione nell’                 (sotto la soglia regolamentata o naturale)</a:t>
            </a:r>
          </a:p>
        </p:txBody>
      </p:sp>
      <p:sp>
        <p:nvSpPr>
          <p:cNvPr id="5" name="TextBox 4"/>
          <p:cNvSpPr txBox="1"/>
          <p:nvPr/>
        </p:nvSpPr>
        <p:spPr>
          <a:xfrm>
            <a:off x="177800" y="1676400"/>
            <a:ext cx="8161209" cy="2151358"/>
          </a:xfrm>
          <a:prstGeom prst="rect">
            <a:avLst/>
          </a:prstGeom>
          <a:noFill/>
        </p:spPr>
        <p:txBody>
          <a:bodyPr wrap="none" rtlCol="0">
            <a:spAutoFit/>
          </a:bodyPr>
          <a:lstStyle/>
          <a:p>
            <a:r>
              <a:rPr lang="en-US"/>
              <a:t>I rifiuti nucleari si classificano in base </a:t>
            </a:r>
            <a:r>
              <a:rPr lang="en-US" smtClean="0"/>
              <a:t>alla                      </a:t>
            </a:r>
            <a:r>
              <a:rPr lang="en-US" smtClean="0">
                <a:solidFill>
                  <a:srgbClr val="FF0000"/>
                </a:solidFill>
              </a:rPr>
              <a:t> </a:t>
            </a:r>
            <a:endParaRPr lang="en-US" smtClean="0">
              <a:solidFill>
                <a:srgbClr val="FF0000"/>
              </a:solidFill>
            </a:endParaRPr>
          </a:p>
          <a:p>
            <a:endParaRPr lang="en-US"/>
          </a:p>
          <a:p>
            <a:pPr marL="285750" indent="-285750">
              <a:lnSpc>
                <a:spcPct val="130000"/>
              </a:lnSpc>
              <a:buFont typeface="Arial"/>
              <a:buChar char="•"/>
            </a:pPr>
            <a:r>
              <a:rPr lang="en-US" sz="1600"/>
              <a:t>Sotto i livelli imposti dalle                     </a:t>
            </a:r>
            <a:r>
              <a:rPr lang="it-IT" sz="1600"/>
              <a:t>(ICRP 90 e D.Lgs 230/95) </a:t>
            </a:r>
            <a:endParaRPr lang="en-US" sz="1600"/>
          </a:p>
          <a:p>
            <a:pPr marL="285750" indent="-285750">
              <a:lnSpc>
                <a:spcPct val="130000"/>
              </a:lnSpc>
              <a:buFont typeface="Arial"/>
              <a:buChar char="•"/>
            </a:pPr>
            <a:r>
              <a:rPr lang="en-US" sz="1600"/>
              <a:t>Rifiuti a basso livello               circa il 90% in volume ma solo 1% della radioattività totale</a:t>
            </a:r>
          </a:p>
          <a:p>
            <a:pPr marL="285750" indent="-285750">
              <a:lnSpc>
                <a:spcPct val="130000"/>
              </a:lnSpc>
              <a:buFont typeface="Arial"/>
              <a:buChar char="•"/>
            </a:pPr>
            <a:r>
              <a:rPr lang="en-US" sz="1600"/>
              <a:t>Rifiuti di livello medio                 circa il 7% in volume e 4% della radioattività</a:t>
            </a:r>
          </a:p>
          <a:p>
            <a:pPr marL="285750" indent="-285750">
              <a:lnSpc>
                <a:spcPct val="130000"/>
              </a:lnSpc>
              <a:buFont typeface="Arial"/>
              <a:buChar char="•"/>
            </a:pPr>
            <a:r>
              <a:rPr lang="en-US" sz="1600"/>
              <a:t>Rifiuti di alto livello              oltre il 90% della radioattività totale</a:t>
            </a:r>
          </a:p>
          <a:p>
            <a:pPr marL="285750" indent="-285750">
              <a:buFont typeface="Arial"/>
              <a:buChar char="•"/>
            </a:pPr>
            <a:endParaRPr lang="en-US" sz="1200"/>
          </a:p>
        </p:txBody>
      </p:sp>
      <p:sp>
        <p:nvSpPr>
          <p:cNvPr id="7" name="Rectangular Callout 6"/>
          <p:cNvSpPr/>
          <p:nvPr/>
        </p:nvSpPr>
        <p:spPr>
          <a:xfrm>
            <a:off x="779463" y="516127"/>
            <a:ext cx="4833532" cy="722715"/>
          </a:xfrm>
          <a:prstGeom prst="wedgeRectCallout">
            <a:avLst>
              <a:gd name="adj1" fmla="val 36227"/>
              <a:gd name="adj2" fmla="val 138415"/>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just"/>
            <a:r>
              <a:rPr lang="en-US" sz="1200" smtClean="0">
                <a:solidFill>
                  <a:srgbClr val="FF0000"/>
                </a:solidFill>
              </a:rPr>
              <a:t>Attività </a:t>
            </a:r>
            <a:r>
              <a:rPr lang="en-US" sz="1200" smtClean="0">
                <a:solidFill>
                  <a:srgbClr val="FF0000"/>
                </a:solidFill>
                <a:latin typeface="Wingdings"/>
                <a:ea typeface="Wingdings"/>
                <a:cs typeface="Wingdings"/>
                <a:sym typeface="Wingdings"/>
              </a:rPr>
              <a:t></a:t>
            </a:r>
            <a:r>
              <a:rPr lang="en-US" sz="1200" smtClean="0">
                <a:solidFill>
                  <a:srgbClr val="FF0000"/>
                </a:solidFill>
              </a:rPr>
              <a:t> nr. decadimenti nucl.per unità di tempo 1 Bq =1 dis/sec</a:t>
            </a:r>
          </a:p>
          <a:p>
            <a:pPr algn="just"/>
            <a:r>
              <a:rPr lang="en-US" sz="1200">
                <a:solidFill>
                  <a:srgbClr val="FF0000"/>
                </a:solidFill>
              </a:rPr>
              <a:t>Dose assorbita </a:t>
            </a:r>
            <a:r>
              <a:rPr lang="en-US" sz="1200">
                <a:solidFill>
                  <a:srgbClr val="FF0000"/>
                </a:solidFill>
                <a:latin typeface="Wingdings"/>
                <a:ea typeface="Wingdings"/>
                <a:cs typeface="Wingdings"/>
                <a:sym typeface="Wingdings"/>
              </a:rPr>
              <a:t> </a:t>
            </a:r>
            <a:r>
              <a:rPr lang="en-US" sz="1200">
                <a:solidFill>
                  <a:srgbClr val="FF0000"/>
                </a:solidFill>
              </a:rPr>
              <a:t>energia rilasciata per unità di massa 1 Gy =1 J/kg</a:t>
            </a:r>
            <a:endParaRPr lang="en-US" sz="1200" smtClean="0">
              <a:solidFill>
                <a:srgbClr val="FF0000"/>
              </a:solidFill>
            </a:endParaRPr>
          </a:p>
          <a:p>
            <a:pPr algn="just"/>
            <a:r>
              <a:rPr lang="en-US" sz="1200">
                <a:solidFill>
                  <a:srgbClr val="FF0000"/>
                </a:solidFill>
              </a:rPr>
              <a:t>Dose equivalente </a:t>
            </a:r>
            <a:r>
              <a:rPr lang="en-US" sz="1200">
                <a:solidFill>
                  <a:srgbClr val="FF0000"/>
                </a:solidFill>
                <a:latin typeface="Wingdings"/>
                <a:ea typeface="Wingdings"/>
                <a:cs typeface="Wingdings"/>
                <a:sym typeface="Wingdings"/>
              </a:rPr>
              <a:t> </a:t>
            </a:r>
            <a:r>
              <a:rPr lang="en-US" sz="1200">
                <a:solidFill>
                  <a:srgbClr val="FF0000"/>
                </a:solidFill>
              </a:rPr>
              <a:t>dose assorbita da un organo ‘pesata’ 1 Sv= 1 Gy/w</a:t>
            </a:r>
            <a:r>
              <a:rPr lang="en-US" sz="1200" baseline="-25000">
                <a:solidFill>
                  <a:srgbClr val="FF0000"/>
                </a:solidFill>
              </a:rPr>
              <a:t>r</a:t>
            </a:r>
          </a:p>
          <a:p>
            <a:pPr algn="just"/>
            <a:r>
              <a:rPr lang="en-US" sz="1200">
                <a:solidFill>
                  <a:srgbClr val="FF0000"/>
                </a:solidFill>
              </a:rPr>
              <a:t>Dose efficace </a:t>
            </a:r>
            <a:r>
              <a:rPr lang="en-US" sz="1200">
                <a:solidFill>
                  <a:srgbClr val="FF0000"/>
                </a:solidFill>
                <a:latin typeface="Wingdings"/>
                <a:ea typeface="Wingdings"/>
                <a:cs typeface="Wingdings"/>
                <a:sym typeface="Wingdings"/>
              </a:rPr>
              <a:t> </a:t>
            </a:r>
            <a:r>
              <a:rPr lang="en-US" sz="1200">
                <a:solidFill>
                  <a:srgbClr val="FF0000"/>
                </a:solidFill>
              </a:rPr>
              <a:t>somma dosi assorbite ‘pesata’ sui varii organi   Sv</a:t>
            </a:r>
          </a:p>
        </p:txBody>
      </p:sp>
      <p:sp>
        <p:nvSpPr>
          <p:cNvPr id="8" name="TextBox 7"/>
          <p:cNvSpPr txBox="1"/>
          <p:nvPr/>
        </p:nvSpPr>
        <p:spPr>
          <a:xfrm>
            <a:off x="4299533" y="1676400"/>
            <a:ext cx="1477925" cy="369332"/>
          </a:xfrm>
          <a:prstGeom prst="rect">
            <a:avLst/>
          </a:prstGeom>
          <a:noFill/>
        </p:spPr>
        <p:txBody>
          <a:bodyPr wrap="square" rtlCol="0">
            <a:spAutoFit/>
          </a:bodyPr>
          <a:lstStyle/>
          <a:p>
            <a:r>
              <a:rPr lang="en-US" smtClean="0">
                <a:solidFill>
                  <a:srgbClr val="0000FF"/>
                </a:solidFill>
              </a:rPr>
              <a:t>radioattività</a:t>
            </a:r>
            <a:endParaRPr lang="en-US">
              <a:solidFill>
                <a:srgbClr val="0000FF"/>
              </a:solidFill>
            </a:endParaRPr>
          </a:p>
        </p:txBody>
      </p:sp>
      <p:sp>
        <p:nvSpPr>
          <p:cNvPr id="4" name="TextBox 3"/>
          <p:cNvSpPr txBox="1"/>
          <p:nvPr/>
        </p:nvSpPr>
        <p:spPr>
          <a:xfrm>
            <a:off x="2848581" y="2275200"/>
            <a:ext cx="1065516" cy="338554"/>
          </a:xfrm>
          <a:prstGeom prst="rect">
            <a:avLst/>
          </a:prstGeom>
          <a:noFill/>
        </p:spPr>
        <p:txBody>
          <a:bodyPr wrap="none" rtlCol="0">
            <a:spAutoFit/>
          </a:bodyPr>
          <a:lstStyle/>
          <a:p>
            <a:r>
              <a:rPr lang="en-US" sz="1600">
                <a:solidFill>
                  <a:srgbClr val="0000FF"/>
                </a:solidFill>
              </a:rPr>
              <a:t>normative</a:t>
            </a:r>
          </a:p>
        </p:txBody>
      </p:sp>
      <p:sp>
        <p:nvSpPr>
          <p:cNvPr id="9" name="TextBox 8"/>
          <p:cNvSpPr txBox="1"/>
          <p:nvPr/>
        </p:nvSpPr>
        <p:spPr>
          <a:xfrm>
            <a:off x="2311200" y="2605499"/>
            <a:ext cx="778278" cy="338554"/>
          </a:xfrm>
          <a:prstGeom prst="rect">
            <a:avLst/>
          </a:prstGeom>
          <a:noFill/>
        </p:spPr>
        <p:txBody>
          <a:bodyPr wrap="none" rtlCol="0">
            <a:spAutoFit/>
          </a:bodyPr>
          <a:lstStyle/>
          <a:p>
            <a:r>
              <a:rPr lang="en-US" sz="1600"/>
              <a:t>(</a:t>
            </a:r>
            <a:r>
              <a:rPr lang="en-US" sz="1600">
                <a:solidFill>
                  <a:srgbClr val="0000FF"/>
                </a:solidFill>
              </a:rPr>
              <a:t>LLW</a:t>
            </a:r>
            <a:r>
              <a:rPr lang="en-US" sz="1600"/>
              <a:t>) </a:t>
            </a:r>
          </a:p>
        </p:txBody>
      </p:sp>
      <p:sp>
        <p:nvSpPr>
          <p:cNvPr id="10" name="TextBox 9"/>
          <p:cNvSpPr txBox="1"/>
          <p:nvPr/>
        </p:nvSpPr>
        <p:spPr>
          <a:xfrm>
            <a:off x="2448222" y="2902056"/>
            <a:ext cx="917539" cy="338554"/>
          </a:xfrm>
          <a:prstGeom prst="rect">
            <a:avLst/>
          </a:prstGeom>
          <a:noFill/>
        </p:spPr>
        <p:txBody>
          <a:bodyPr wrap="none" rtlCol="0">
            <a:spAutoFit/>
          </a:bodyPr>
          <a:lstStyle/>
          <a:p>
            <a:r>
              <a:rPr lang="en-US" sz="1600">
                <a:solidFill>
                  <a:srgbClr val="FFFFFF"/>
                </a:solidFill>
              </a:rPr>
              <a:t>(</a:t>
            </a:r>
            <a:r>
              <a:rPr lang="en-US" sz="1600">
                <a:solidFill>
                  <a:srgbClr val="0000FF"/>
                </a:solidFill>
              </a:rPr>
              <a:t>MILW</a:t>
            </a:r>
            <a:r>
              <a:rPr lang="en-US" sz="1600"/>
              <a:t>)</a:t>
            </a:r>
            <a:r>
              <a:rPr lang="en-US" sz="1600">
                <a:solidFill>
                  <a:srgbClr val="FF0000"/>
                </a:solidFill>
              </a:rPr>
              <a:t> </a:t>
            </a:r>
          </a:p>
        </p:txBody>
      </p:sp>
      <p:sp>
        <p:nvSpPr>
          <p:cNvPr id="11" name="TextBox 10"/>
          <p:cNvSpPr txBox="1"/>
          <p:nvPr/>
        </p:nvSpPr>
        <p:spPr>
          <a:xfrm>
            <a:off x="2213510" y="3225856"/>
            <a:ext cx="808234" cy="338554"/>
          </a:xfrm>
          <a:prstGeom prst="rect">
            <a:avLst/>
          </a:prstGeom>
          <a:noFill/>
        </p:spPr>
        <p:txBody>
          <a:bodyPr wrap="none" rtlCol="0">
            <a:spAutoFit/>
          </a:bodyPr>
          <a:lstStyle/>
          <a:p>
            <a:r>
              <a:rPr lang="en-US" sz="1600"/>
              <a:t>(</a:t>
            </a:r>
            <a:r>
              <a:rPr lang="en-US" sz="1600">
                <a:solidFill>
                  <a:srgbClr val="0000FF"/>
                </a:solidFill>
              </a:rPr>
              <a:t>HLW</a:t>
            </a:r>
            <a:r>
              <a:rPr lang="en-US" sz="1600"/>
              <a:t>)</a:t>
            </a:r>
          </a:p>
        </p:txBody>
      </p:sp>
      <p:sp>
        <p:nvSpPr>
          <p:cNvPr id="12" name="Rectangular Callout 11"/>
          <p:cNvSpPr/>
          <p:nvPr/>
        </p:nvSpPr>
        <p:spPr>
          <a:xfrm>
            <a:off x="939599" y="1464617"/>
            <a:ext cx="2974497" cy="612648"/>
          </a:xfrm>
          <a:prstGeom prst="wedgeRectCallout">
            <a:avLst>
              <a:gd name="adj1" fmla="val 7631"/>
              <a:gd name="adj2" fmla="val 162003"/>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200">
                <a:solidFill>
                  <a:srgbClr val="FF0000"/>
                </a:solidFill>
              </a:rPr>
              <a:t>generati da ospedali, laboratori, industrie</a:t>
            </a:r>
          </a:p>
          <a:p>
            <a:pPr algn="ctr"/>
            <a:r>
              <a:rPr lang="en-US" sz="1200">
                <a:solidFill>
                  <a:srgbClr val="FF0000"/>
                </a:solidFill>
              </a:rPr>
              <a:t>carta, oggetti, indumenti usa e getta, filtri e altri materiali debolmente contaminati</a:t>
            </a:r>
            <a:endParaRPr lang="en-US">
              <a:solidFill>
                <a:srgbClr val="FF0000"/>
              </a:solidFill>
            </a:endParaRPr>
          </a:p>
        </p:txBody>
      </p:sp>
      <p:sp>
        <p:nvSpPr>
          <p:cNvPr id="13" name="Rectangular Callout 12"/>
          <p:cNvSpPr/>
          <p:nvPr/>
        </p:nvSpPr>
        <p:spPr>
          <a:xfrm>
            <a:off x="5350932" y="3493668"/>
            <a:ext cx="3793068" cy="378667"/>
          </a:xfrm>
          <a:prstGeom prst="wedgeRectCallout">
            <a:avLst>
              <a:gd name="adj1" fmla="val -115477"/>
              <a:gd name="adj2" fmla="val -158856"/>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200">
                <a:solidFill>
                  <a:srgbClr val="FF0000"/>
                </a:solidFill>
              </a:rPr>
              <a:t>Resine, filtri, liquami, componenti del reattore, materiali contaminati dallo smantellamento dei reattori</a:t>
            </a:r>
          </a:p>
        </p:txBody>
      </p:sp>
      <p:sp>
        <p:nvSpPr>
          <p:cNvPr id="14" name="Rectangular Callout 13"/>
          <p:cNvSpPr/>
          <p:nvPr/>
        </p:nvSpPr>
        <p:spPr>
          <a:xfrm>
            <a:off x="4832364" y="4322233"/>
            <a:ext cx="4311636" cy="465667"/>
          </a:xfrm>
          <a:prstGeom prst="wedgeRectCallout">
            <a:avLst>
              <a:gd name="adj1" fmla="val -101251"/>
              <a:gd name="adj2" fmla="val -244707"/>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200">
                <a:solidFill>
                  <a:srgbClr val="FF0000"/>
                </a:solidFill>
              </a:rPr>
              <a:t>combustibile esausto direttamente dalle centrali o dal riprocessa-mento, dalla produzione o smantellamento degli arsenali nucleari</a:t>
            </a:r>
            <a:endParaRPr lang="en-US" sz="1200"/>
          </a:p>
        </p:txBody>
      </p:sp>
      <p:graphicFrame>
        <p:nvGraphicFramePr>
          <p:cNvPr id="15" name="Table 14"/>
          <p:cNvGraphicFramePr>
            <a:graphicFrameLocks noGrp="1"/>
          </p:cNvGraphicFramePr>
          <p:nvPr>
            <p:extLst>
              <p:ext uri="{D42A27DB-BD31-4B8C-83A1-F6EECF244321}">
                <p14:modId xmlns:p14="http://schemas.microsoft.com/office/powerpoint/2010/main" xmlns="" val="1309984795"/>
              </p:ext>
            </p:extLst>
          </p:nvPr>
        </p:nvGraphicFramePr>
        <p:xfrm>
          <a:off x="5698068" y="132483"/>
          <a:ext cx="3445932" cy="1944782"/>
        </p:xfrm>
        <a:graphic>
          <a:graphicData uri="http://schemas.openxmlformats.org/drawingml/2006/table">
            <a:tbl>
              <a:tblPr firstRow="1" bandRow="1">
                <a:tableStyleId>{5C22544A-7EE6-4342-B048-85BDC9FD1C3A}</a:tableStyleId>
              </a:tblPr>
              <a:tblGrid>
                <a:gridCol w="1148644"/>
                <a:gridCol w="1148644"/>
                <a:gridCol w="1148644"/>
              </a:tblGrid>
              <a:tr h="477022">
                <a:tc>
                  <a:txBody>
                    <a:bodyPr/>
                    <a:lstStyle/>
                    <a:p>
                      <a:r>
                        <a:rPr lang="en-US" sz="1000"/>
                        <a:t>Campo di applicazione</a:t>
                      </a:r>
                    </a:p>
                  </a:txBody>
                  <a:tcPr/>
                </a:tc>
                <a:tc>
                  <a:txBody>
                    <a:bodyPr/>
                    <a:lstStyle/>
                    <a:p>
                      <a:r>
                        <a:rPr lang="en-US" sz="1000"/>
                        <a:t>Lavoratori esposti</a:t>
                      </a:r>
                    </a:p>
                  </a:txBody>
                  <a:tcPr/>
                </a:tc>
                <a:tc>
                  <a:txBody>
                    <a:bodyPr/>
                    <a:lstStyle/>
                    <a:p>
                      <a:r>
                        <a:rPr lang="en-US" sz="1000"/>
                        <a:t>Persone del pubblico</a:t>
                      </a:r>
                    </a:p>
                  </a:txBody>
                  <a:tcPr/>
                </a:tc>
              </a:tr>
              <a:tr h="293552">
                <a:tc>
                  <a:txBody>
                    <a:bodyPr/>
                    <a:lstStyle/>
                    <a:p>
                      <a:r>
                        <a:rPr lang="en-US" sz="1000"/>
                        <a:t>Dose efficace</a:t>
                      </a:r>
                    </a:p>
                  </a:txBody>
                  <a:tcPr/>
                </a:tc>
                <a:tc>
                  <a:txBody>
                    <a:bodyPr/>
                    <a:lstStyle/>
                    <a:p>
                      <a:r>
                        <a:rPr lang="en-US" sz="1000"/>
                        <a:t>20 mSv/anno</a:t>
                      </a:r>
                    </a:p>
                  </a:txBody>
                  <a:tcPr/>
                </a:tc>
                <a:tc>
                  <a:txBody>
                    <a:bodyPr/>
                    <a:lstStyle/>
                    <a:p>
                      <a:r>
                        <a:rPr lang="en-US" sz="1000"/>
                        <a:t>1 mSv/anno</a:t>
                      </a:r>
                    </a:p>
                  </a:txBody>
                  <a:tcPr/>
                </a:tc>
              </a:tr>
              <a:tr h="293552">
                <a:tc>
                  <a:txBody>
                    <a:bodyPr/>
                    <a:lstStyle/>
                    <a:p>
                      <a:r>
                        <a:rPr lang="en-US" sz="1000"/>
                        <a:t>Dose equivalente</a:t>
                      </a:r>
                    </a:p>
                  </a:txBody>
                  <a:tcPr/>
                </a:tc>
                <a:tc>
                  <a:txBody>
                    <a:bodyPr/>
                    <a:lstStyle/>
                    <a:p>
                      <a:r>
                        <a:rPr lang="en-US" sz="1000"/>
                        <a:t> </a:t>
                      </a:r>
                    </a:p>
                  </a:txBody>
                  <a:tcPr/>
                </a:tc>
                <a:tc>
                  <a:txBody>
                    <a:bodyPr/>
                    <a:lstStyle/>
                    <a:p>
                      <a:r>
                        <a:rPr lang="en-US" sz="1000"/>
                        <a:t> </a:t>
                      </a:r>
                    </a:p>
                  </a:txBody>
                  <a:tcPr/>
                </a:tc>
              </a:tr>
              <a:tr h="293552">
                <a:tc>
                  <a:txBody>
                    <a:bodyPr/>
                    <a:lstStyle/>
                    <a:p>
                      <a:r>
                        <a:rPr lang="en-US" sz="1000"/>
                        <a:t>al cristallino</a:t>
                      </a:r>
                    </a:p>
                  </a:txBody>
                  <a:tcPr/>
                </a:tc>
                <a:tc>
                  <a:txBody>
                    <a:bodyPr/>
                    <a:lstStyle/>
                    <a:p>
                      <a:r>
                        <a:rPr lang="en-US" sz="1000"/>
                        <a:t>150 mSv/anno</a:t>
                      </a:r>
                    </a:p>
                  </a:txBody>
                  <a:tcPr/>
                </a:tc>
                <a:tc>
                  <a:txBody>
                    <a:bodyPr/>
                    <a:lstStyle/>
                    <a:p>
                      <a:r>
                        <a:rPr lang="en-US" sz="1000"/>
                        <a:t>15 mSv/anno</a:t>
                      </a:r>
                    </a:p>
                  </a:txBody>
                  <a:tcPr/>
                </a:tc>
              </a:tr>
              <a:tr h="293552">
                <a:tc>
                  <a:txBody>
                    <a:bodyPr/>
                    <a:lstStyle/>
                    <a:p>
                      <a:r>
                        <a:rPr lang="en-US" sz="1000"/>
                        <a:t>alla pelle</a:t>
                      </a:r>
                    </a:p>
                  </a:txBody>
                  <a:tcPr/>
                </a:tc>
                <a:tc>
                  <a:txBody>
                    <a:bodyPr/>
                    <a:lstStyle/>
                    <a:p>
                      <a:r>
                        <a:rPr lang="en-US" sz="1000"/>
                        <a:t>500 mSv/anno</a:t>
                      </a:r>
                    </a:p>
                  </a:txBody>
                  <a:tcPr/>
                </a:tc>
                <a:tc>
                  <a:txBody>
                    <a:bodyPr/>
                    <a:lstStyle/>
                    <a:p>
                      <a:r>
                        <a:rPr lang="en-US" sz="1000"/>
                        <a:t>50 mSv/anno</a:t>
                      </a:r>
                    </a:p>
                  </a:txBody>
                  <a:tcPr/>
                </a:tc>
              </a:tr>
              <a:tr h="293552">
                <a:tc>
                  <a:txBody>
                    <a:bodyPr/>
                    <a:lstStyle/>
                    <a:p>
                      <a:r>
                        <a:rPr lang="en-US" sz="1000"/>
                        <a:t>alle estremità</a:t>
                      </a:r>
                    </a:p>
                  </a:txBody>
                  <a:tcPr/>
                </a:tc>
                <a:tc>
                  <a:txBody>
                    <a:bodyPr/>
                    <a:lstStyle/>
                    <a:p>
                      <a:r>
                        <a:rPr lang="en-US" sz="1000"/>
                        <a:t>500 mSv/anno</a:t>
                      </a:r>
                    </a:p>
                  </a:txBody>
                  <a:tcPr/>
                </a:tc>
                <a:tc>
                  <a:txBody>
                    <a:bodyPr/>
                    <a:lstStyle/>
                    <a:p>
                      <a:endParaRPr lang="en-US" sz="1000"/>
                    </a:p>
                  </a:txBody>
                  <a:tcPr/>
                </a:tc>
              </a:tr>
            </a:tbl>
          </a:graphicData>
        </a:graphic>
      </p:graphicFrame>
      <p:sp>
        <p:nvSpPr>
          <p:cNvPr id="6" name="TextBox 5">
            <a:hlinkClick r:id="rId3" action="ppaction://hlinksldjump" highlightClick="1"/>
          </p:cNvPr>
          <p:cNvSpPr txBox="1"/>
          <p:nvPr/>
        </p:nvSpPr>
        <p:spPr>
          <a:xfrm>
            <a:off x="3089478" y="5191718"/>
            <a:ext cx="799097" cy="246221"/>
          </a:xfrm>
          <a:prstGeom prst="rect">
            <a:avLst/>
          </a:prstGeom>
          <a:noFill/>
        </p:spPr>
        <p:txBody>
          <a:bodyPr wrap="square" lIns="0" tIns="0" rIns="0" bIns="0" rtlCol="0" anchor="ctr" anchorCtr="1">
            <a:noAutofit/>
          </a:bodyPr>
          <a:lstStyle/>
          <a:p>
            <a:r>
              <a:rPr lang="en-US" sz="1600">
                <a:solidFill>
                  <a:srgbClr val="0000FF"/>
                </a:solidFill>
              </a:rPr>
              <a:t>ambiente</a:t>
            </a:r>
          </a:p>
        </p:txBody>
      </p:sp>
    </p:spTree>
    <p:extLst>
      <p:ext uri="{BB962C8B-B14F-4D97-AF65-F5344CB8AC3E}">
        <p14:creationId xmlns:p14="http://schemas.microsoft.com/office/powerpoint/2010/main" xmlns="" val="2289595830"/>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1" animBg="1"/>
      <p:bldP spid="7" grpId="2" animBg="1" autoUpdateAnimBg="0"/>
      <p:bldP spid="12" grpId="0" animBg="1"/>
      <p:bldP spid="12" grpId="1" animBg="1"/>
      <p:bldP spid="13" grpId="0" animBg="1"/>
      <p:bldP spid="13"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L’inventario radiotossicologico</a:t>
            </a:r>
          </a:p>
        </p:txBody>
      </p:sp>
      <p:grpSp>
        <p:nvGrpSpPr>
          <p:cNvPr id="11" name="Group 10"/>
          <p:cNvGrpSpPr/>
          <p:nvPr/>
        </p:nvGrpSpPr>
        <p:grpSpPr>
          <a:xfrm>
            <a:off x="17" y="2147251"/>
            <a:ext cx="4563999" cy="2285929"/>
            <a:chOff x="17" y="1564453"/>
            <a:chExt cx="4563999" cy="2285929"/>
          </a:xfrm>
        </p:grpSpPr>
        <p:pic>
          <p:nvPicPr>
            <p:cNvPr id="3" name="Picture 2"/>
            <p:cNvPicPr>
              <a:picLocks noChangeAspect="1"/>
            </p:cNvPicPr>
            <p:nvPr/>
          </p:nvPicPr>
          <p:blipFill>
            <a:blip r:embed="rId3" cstate="print"/>
            <a:stretch>
              <a:fillRect/>
            </a:stretch>
          </p:blipFill>
          <p:spPr>
            <a:xfrm>
              <a:off x="17" y="1564453"/>
              <a:ext cx="4563999" cy="1978152"/>
            </a:xfrm>
            <a:prstGeom prst="rect">
              <a:avLst/>
            </a:prstGeom>
          </p:spPr>
        </p:pic>
        <p:sp>
          <p:nvSpPr>
            <p:cNvPr id="6" name="TextBox 5"/>
            <p:cNvSpPr txBox="1"/>
            <p:nvPr/>
          </p:nvSpPr>
          <p:spPr>
            <a:xfrm>
              <a:off x="155514" y="3542605"/>
              <a:ext cx="2115646" cy="307777"/>
            </a:xfrm>
            <a:prstGeom prst="rect">
              <a:avLst/>
            </a:prstGeom>
            <a:noFill/>
          </p:spPr>
          <p:txBody>
            <a:bodyPr wrap="none" rtlCol="0">
              <a:spAutoFit/>
            </a:bodyPr>
            <a:lstStyle/>
            <a:p>
              <a:r>
                <a:rPr lang="en-US" sz="1400"/>
                <a:t>UOX: dominato dagli FP</a:t>
              </a:r>
            </a:p>
          </p:txBody>
        </p:sp>
        <p:sp>
          <p:nvSpPr>
            <p:cNvPr id="7" name="TextBox 6"/>
            <p:cNvSpPr txBox="1"/>
            <p:nvPr/>
          </p:nvSpPr>
          <p:spPr>
            <a:xfrm>
              <a:off x="2569873" y="3542605"/>
              <a:ext cx="1994143" cy="307777"/>
            </a:xfrm>
            <a:prstGeom prst="rect">
              <a:avLst/>
            </a:prstGeom>
            <a:noFill/>
          </p:spPr>
          <p:txBody>
            <a:bodyPr wrap="none" rtlCol="0">
              <a:spAutoFit/>
            </a:bodyPr>
            <a:lstStyle/>
            <a:p>
              <a:r>
                <a:rPr lang="en-US" sz="1400"/>
                <a:t>MOX: dominato dal Pu</a:t>
              </a:r>
            </a:p>
          </p:txBody>
        </p:sp>
      </p:grpSp>
      <p:grpSp>
        <p:nvGrpSpPr>
          <p:cNvPr id="10" name="Group 9"/>
          <p:cNvGrpSpPr/>
          <p:nvPr/>
        </p:nvGrpSpPr>
        <p:grpSpPr>
          <a:xfrm>
            <a:off x="88026" y="4433180"/>
            <a:ext cx="4366268" cy="2354492"/>
            <a:chOff x="4691336" y="1504220"/>
            <a:chExt cx="4366268" cy="2354492"/>
          </a:xfrm>
        </p:grpSpPr>
        <p:pic>
          <p:nvPicPr>
            <p:cNvPr id="4" name="Picture 3"/>
            <p:cNvPicPr>
              <a:picLocks noChangeAspect="1"/>
            </p:cNvPicPr>
            <p:nvPr/>
          </p:nvPicPr>
          <p:blipFill>
            <a:blip r:embed="rId4" cstate="print"/>
            <a:stretch>
              <a:fillRect/>
            </a:stretch>
          </p:blipFill>
          <p:spPr>
            <a:xfrm>
              <a:off x="4691336" y="1504220"/>
              <a:ext cx="4366268" cy="2038385"/>
            </a:xfrm>
            <a:prstGeom prst="rect">
              <a:avLst/>
            </a:prstGeom>
          </p:spPr>
        </p:pic>
        <p:sp>
          <p:nvSpPr>
            <p:cNvPr id="8" name="TextBox 7"/>
            <p:cNvSpPr txBox="1"/>
            <p:nvPr/>
          </p:nvSpPr>
          <p:spPr>
            <a:xfrm>
              <a:off x="4847629" y="3550935"/>
              <a:ext cx="2100640" cy="307777"/>
            </a:xfrm>
            <a:prstGeom prst="rect">
              <a:avLst/>
            </a:prstGeom>
            <a:noFill/>
          </p:spPr>
          <p:txBody>
            <a:bodyPr wrap="none" rtlCol="0">
              <a:spAutoFit/>
            </a:bodyPr>
            <a:lstStyle/>
            <a:p>
              <a:r>
                <a:rPr lang="en-US" sz="1400" smtClean="0"/>
                <a:t>LWR (UOX):    MA </a:t>
              </a:r>
              <a:r>
                <a:rPr lang="en-US" sz="1400"/>
                <a:t>+Pu</a:t>
              </a:r>
            </a:p>
          </p:txBody>
        </p:sp>
        <p:sp>
          <p:nvSpPr>
            <p:cNvPr id="9" name="TextBox 8"/>
            <p:cNvSpPr txBox="1"/>
            <p:nvPr/>
          </p:nvSpPr>
          <p:spPr>
            <a:xfrm>
              <a:off x="7149857" y="3545210"/>
              <a:ext cx="407333" cy="307777"/>
            </a:xfrm>
            <a:prstGeom prst="rect">
              <a:avLst/>
            </a:prstGeom>
            <a:noFill/>
          </p:spPr>
          <p:txBody>
            <a:bodyPr wrap="none" rtlCol="0">
              <a:spAutoFit/>
            </a:bodyPr>
            <a:lstStyle/>
            <a:p>
              <a:r>
                <a:rPr lang="en-US" sz="1400"/>
                <a:t>FP</a:t>
              </a:r>
            </a:p>
          </p:txBody>
        </p:sp>
      </p:grpSp>
      <p:grpSp>
        <p:nvGrpSpPr>
          <p:cNvPr id="5" name="Group 4"/>
          <p:cNvGrpSpPr/>
          <p:nvPr/>
        </p:nvGrpSpPr>
        <p:grpSpPr>
          <a:xfrm>
            <a:off x="4677295" y="1564453"/>
            <a:ext cx="4466705" cy="5107129"/>
            <a:chOff x="4677295" y="1564453"/>
            <a:chExt cx="4466705" cy="5107129"/>
          </a:xfrm>
        </p:grpSpPr>
        <p:pic>
          <p:nvPicPr>
            <p:cNvPr id="12" name="Picture 11"/>
            <p:cNvPicPr>
              <a:picLocks noChangeAspect="1"/>
            </p:cNvPicPr>
            <p:nvPr/>
          </p:nvPicPr>
          <p:blipFill>
            <a:blip r:embed="rId5" cstate="print"/>
            <a:stretch>
              <a:fillRect/>
            </a:stretch>
          </p:blipFill>
          <p:spPr>
            <a:xfrm>
              <a:off x="5565112" y="1564453"/>
              <a:ext cx="3010023" cy="3694395"/>
            </a:xfrm>
            <a:prstGeom prst="rect">
              <a:avLst/>
            </a:prstGeom>
          </p:spPr>
        </p:pic>
        <p:sp>
          <p:nvSpPr>
            <p:cNvPr id="13" name="TextBox 12"/>
            <p:cNvSpPr txBox="1"/>
            <p:nvPr/>
          </p:nvSpPr>
          <p:spPr>
            <a:xfrm>
              <a:off x="4677295" y="5471253"/>
              <a:ext cx="4466705" cy="1200329"/>
            </a:xfrm>
            <a:prstGeom prst="rect">
              <a:avLst/>
            </a:prstGeom>
            <a:noFill/>
          </p:spPr>
          <p:txBody>
            <a:bodyPr wrap="square" rtlCol="0">
              <a:spAutoFit/>
            </a:bodyPr>
            <a:lstStyle/>
            <a:p>
              <a:r>
                <a:rPr lang="en-US" sz="1200"/>
                <a:t>Radiotossicità derivante da 1 tonnellata di combustibile nucleare esausto.</a:t>
              </a:r>
            </a:p>
            <a:p>
              <a:r>
                <a:rPr lang="en-US" sz="1200"/>
                <a:t>Con un'efficienza di partizione del </a:t>
              </a:r>
              <a:r>
                <a:rPr lang="en-US" sz="1200">
                  <a:solidFill>
                    <a:srgbClr val="FF0000"/>
                  </a:solidFill>
                </a:rPr>
                <a:t>99.9%</a:t>
              </a:r>
              <a:r>
                <a:rPr lang="en-US" sz="1200"/>
                <a:t> dei prodotti a lunga vita dai rifiuti seguita da trasmutazione, il livello di radiotossicità di riferimento può essere raggiunto entro </a:t>
              </a:r>
              <a:r>
                <a:rPr lang="en-US" sz="1200">
                  <a:solidFill>
                    <a:srgbClr val="FF0000"/>
                  </a:solidFill>
                </a:rPr>
                <a:t>700 anni!</a:t>
              </a:r>
            </a:p>
            <a:p>
              <a:r>
                <a:rPr lang="en-US" sz="1000"/>
                <a:t>(NEA Rep. 2002)</a:t>
              </a:r>
            </a:p>
          </p:txBody>
        </p:sp>
      </p:grpSp>
      <p:sp>
        <p:nvSpPr>
          <p:cNvPr id="14" name="TextBox 13"/>
          <p:cNvSpPr txBox="1"/>
          <p:nvPr/>
        </p:nvSpPr>
        <p:spPr>
          <a:xfrm>
            <a:off x="492461" y="1598400"/>
            <a:ext cx="3686075" cy="461665"/>
          </a:xfrm>
          <a:prstGeom prst="rect">
            <a:avLst/>
          </a:prstGeom>
          <a:noFill/>
        </p:spPr>
        <p:txBody>
          <a:bodyPr wrap="none" rtlCol="0">
            <a:spAutoFit/>
          </a:bodyPr>
          <a:lstStyle/>
          <a:p>
            <a:pPr algn="ctr"/>
            <a:r>
              <a:rPr lang="en-US" sz="1200"/>
              <a:t>Dose efficace impegnata: su un’esposizione di 50 anni</a:t>
            </a:r>
          </a:p>
          <a:p>
            <a:pPr algn="ctr"/>
            <a:r>
              <a:rPr lang="en-US" sz="1200"/>
              <a:t>E</a:t>
            </a:r>
            <a:r>
              <a:rPr lang="en-US" sz="1200" baseline="-25000"/>
              <a:t>50</a:t>
            </a:r>
            <a:r>
              <a:rPr lang="en-US" sz="1200"/>
              <a:t> = Σ</a:t>
            </a:r>
            <a:r>
              <a:rPr lang="en-US" sz="1200" baseline="-25000"/>
              <a:t> T</a:t>
            </a:r>
            <a:r>
              <a:rPr lang="en-US" sz="1200"/>
              <a:t> ω</a:t>
            </a:r>
            <a:r>
              <a:rPr lang="en-US" sz="1200" baseline="-25000"/>
              <a:t> T </a:t>
            </a:r>
            <a:r>
              <a:rPr lang="en-US" sz="1200"/>
              <a:t>H</a:t>
            </a:r>
            <a:r>
              <a:rPr lang="en-US" sz="1200" baseline="-25000"/>
              <a:t>T</a:t>
            </a:r>
            <a:r>
              <a:rPr lang="en-US" sz="1200" baseline="30000"/>
              <a:t>50</a:t>
            </a:r>
            <a:endParaRPr lang="en-US" sz="1200"/>
          </a:p>
        </p:txBody>
      </p:sp>
    </p:spTree>
    <p:extLst>
      <p:ext uri="{BB962C8B-B14F-4D97-AF65-F5344CB8AC3E}">
        <p14:creationId xmlns:p14="http://schemas.microsoft.com/office/powerpoint/2010/main" xmlns="" val="21577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Il </a:t>
            </a:r>
            <a:r>
              <a:rPr lang="en-US" sz="2400" smtClean="0"/>
              <a:t>RITRATTAMENTO </a:t>
            </a:r>
            <a:r>
              <a:rPr lang="en-US" sz="2400"/>
              <a:t>delle scorie</a:t>
            </a:r>
          </a:p>
        </p:txBody>
      </p:sp>
      <p:sp>
        <p:nvSpPr>
          <p:cNvPr id="3" name="TextBox 2"/>
          <p:cNvSpPr txBox="1"/>
          <p:nvPr/>
        </p:nvSpPr>
        <p:spPr>
          <a:xfrm>
            <a:off x="0" y="2856262"/>
            <a:ext cx="9111839" cy="2185214"/>
          </a:xfrm>
          <a:prstGeom prst="rect">
            <a:avLst/>
          </a:prstGeom>
          <a:noFill/>
        </p:spPr>
        <p:txBody>
          <a:bodyPr wrap="none" rtlCol="0">
            <a:spAutoFit/>
          </a:bodyPr>
          <a:lstStyle/>
          <a:p>
            <a:r>
              <a:rPr lang="en-US"/>
              <a:t>Separazione di U e Pu, MA e FP: solvente organico (TBP) per separare attinidi da lantanidi</a:t>
            </a:r>
          </a:p>
          <a:p>
            <a:endParaRPr lang="en-US"/>
          </a:p>
          <a:p>
            <a:r>
              <a:rPr lang="en-US"/>
              <a:t>Processi acquosi:</a:t>
            </a:r>
          </a:p>
          <a:p>
            <a:r>
              <a:rPr lang="en-US" sz="1600"/>
              <a:t>PUREX (Pu U Redox EXtraction) </a:t>
            </a:r>
          </a:p>
          <a:p>
            <a:r>
              <a:rPr lang="en-US" sz="1600"/>
              <a:t>TRUEX (Trans Uranium Extraction): sep. An(III) e Ln (III)</a:t>
            </a:r>
          </a:p>
          <a:p>
            <a:r>
              <a:rPr lang="en-US" sz="1600"/>
              <a:t>UREX</a:t>
            </a:r>
            <a:r>
              <a:rPr lang="en-US" sz="1600" baseline="30000"/>
              <a:t>+ </a:t>
            </a:r>
            <a:r>
              <a:rPr lang="en-US" sz="1600"/>
              <a:t>(Uranium Extraction) : sep. di U e Tc, Cs e Sr, Pu e Np, Am, Cm e Ln, </a:t>
            </a:r>
          </a:p>
          <a:p>
            <a:r>
              <a:rPr lang="en-US" sz="1600"/>
              <a:t>Am e Cm dai FP. </a:t>
            </a:r>
          </a:p>
          <a:p>
            <a:r>
              <a:rPr lang="en-US">
                <a:solidFill>
                  <a:srgbClr val="FF0000"/>
                </a:solidFill>
              </a:rPr>
              <a:t>Molecole organiche poco resistenti alla radiolisi </a:t>
            </a:r>
            <a:r>
              <a:rPr lang="en-US">
                <a:solidFill>
                  <a:srgbClr val="FF0000"/>
                </a:solidFill>
                <a:latin typeface="Wingdings"/>
                <a:ea typeface="Wingdings"/>
                <a:cs typeface="Wingdings"/>
                <a:sym typeface="Wingdings"/>
              </a:rPr>
              <a:t></a:t>
            </a:r>
            <a:r>
              <a:rPr lang="en-US">
                <a:sym typeface="Wingdings"/>
              </a:rPr>
              <a:t> </a:t>
            </a:r>
            <a:r>
              <a:rPr lang="en-US">
                <a:solidFill>
                  <a:srgbClr val="FF0000"/>
                </a:solidFill>
                <a:sym typeface="Wingdings"/>
              </a:rPr>
              <a:t>grande quantità di ILW e LLW</a:t>
            </a:r>
            <a:endParaRPr lang="en-US">
              <a:solidFill>
                <a:srgbClr val="FF0000"/>
              </a:solidFill>
            </a:endParaRPr>
          </a:p>
        </p:txBody>
      </p:sp>
      <p:sp>
        <p:nvSpPr>
          <p:cNvPr id="4" name="TextBox 3"/>
          <p:cNvSpPr txBox="1"/>
          <p:nvPr/>
        </p:nvSpPr>
        <p:spPr>
          <a:xfrm>
            <a:off x="0" y="5046960"/>
            <a:ext cx="7648824" cy="892552"/>
          </a:xfrm>
          <a:prstGeom prst="rect">
            <a:avLst/>
          </a:prstGeom>
          <a:noFill/>
        </p:spPr>
        <p:txBody>
          <a:bodyPr wrap="none" rtlCol="0">
            <a:spAutoFit/>
          </a:bodyPr>
          <a:lstStyle/>
          <a:p>
            <a:r>
              <a:rPr lang="en-US"/>
              <a:t>Processi non-acquosi: </a:t>
            </a:r>
          </a:p>
          <a:p>
            <a:r>
              <a:rPr lang="en-US" sz="1600"/>
              <a:t>Pirochimici: sali fusi (Cl, F a T 700-1000 °C) radioresistenti; </a:t>
            </a:r>
            <a:r>
              <a:rPr lang="en-US">
                <a:solidFill>
                  <a:srgbClr val="FF0000"/>
                </a:solidFill>
              </a:rPr>
              <a:t>economici ed efficienti</a:t>
            </a:r>
          </a:p>
          <a:p>
            <a:r>
              <a:rPr lang="en-US" sz="1600"/>
              <a:t>Elettrometallurgici:  elettrolisi di una soluzione di combustibile in forma metallica</a:t>
            </a:r>
          </a:p>
        </p:txBody>
      </p:sp>
      <p:sp>
        <p:nvSpPr>
          <p:cNvPr id="6" name="TextBox 5"/>
          <p:cNvSpPr txBox="1"/>
          <p:nvPr/>
        </p:nvSpPr>
        <p:spPr>
          <a:xfrm>
            <a:off x="0" y="1711473"/>
            <a:ext cx="8807632" cy="923330"/>
          </a:xfrm>
          <a:prstGeom prst="rect">
            <a:avLst/>
          </a:prstGeom>
          <a:noFill/>
        </p:spPr>
        <p:txBody>
          <a:bodyPr wrap="none" rtlCol="0">
            <a:spAutoFit/>
          </a:bodyPr>
          <a:lstStyle/>
          <a:p>
            <a:endParaRPr lang="en-US">
              <a:solidFill>
                <a:srgbClr val="FF0000"/>
              </a:solidFill>
              <a:uFill>
                <a:solidFill>
                  <a:srgbClr val="FF0000"/>
                </a:solidFill>
              </a:uFill>
            </a:endParaRPr>
          </a:p>
          <a:p>
            <a:r>
              <a:rPr lang="en-US"/>
              <a:t>Riprocessamento attuale: separazione dei soli U e Pu, conviene solo se il prezzo U è alto</a:t>
            </a:r>
          </a:p>
          <a:p>
            <a:r>
              <a:rPr lang="en-US"/>
              <a:t>Radiotossicità ridotta solo di un fattore 5. No USA, solo </a:t>
            </a:r>
            <a:r>
              <a:rPr lang="en-US" smtClean="0"/>
              <a:t>Fr, Gb </a:t>
            </a:r>
            <a:r>
              <a:rPr lang="en-US"/>
              <a:t>e Russia.</a:t>
            </a:r>
          </a:p>
        </p:txBody>
      </p:sp>
      <p:sp>
        <p:nvSpPr>
          <p:cNvPr id="5" name="TextBox 4">
            <a:hlinkClick r:id="rId3" action="ppaction://hlinksldjump" highlightClick="1"/>
          </p:cNvPr>
          <p:cNvSpPr txBox="1"/>
          <p:nvPr/>
        </p:nvSpPr>
        <p:spPr>
          <a:xfrm>
            <a:off x="62070" y="1693353"/>
            <a:ext cx="2706529" cy="333696"/>
          </a:xfrm>
          <a:prstGeom prst="rect">
            <a:avLst/>
          </a:prstGeom>
          <a:noFill/>
        </p:spPr>
        <p:txBody>
          <a:bodyPr wrap="square" lIns="0" tIns="0" rIns="0" bIns="0" rtlCol="0" anchor="ctr" anchorCtr="1">
            <a:noAutofit/>
          </a:bodyPr>
          <a:lstStyle/>
          <a:p>
            <a:r>
              <a:rPr lang="en-US">
                <a:solidFill>
                  <a:srgbClr val="0000FF"/>
                </a:solidFill>
                <a:uFill>
                  <a:solidFill>
                    <a:srgbClr val="FF0000"/>
                  </a:solidFill>
                </a:uFill>
              </a:rPr>
              <a:t>Composizione delle scorie</a:t>
            </a:r>
          </a:p>
        </p:txBody>
      </p:sp>
    </p:spTree>
    <p:extLst>
      <p:ext uri="{BB962C8B-B14F-4D97-AF65-F5344CB8AC3E}">
        <p14:creationId xmlns:p14="http://schemas.microsoft.com/office/powerpoint/2010/main" xmlns="" val="60148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La trasmutazione delle scorie</a:t>
            </a:r>
          </a:p>
        </p:txBody>
      </p:sp>
      <p:pic>
        <p:nvPicPr>
          <p:cNvPr id="1026" name="Picture 2"/>
          <p:cNvPicPr>
            <a:picLocks noChangeAspect="1" noChangeArrowheads="1"/>
          </p:cNvPicPr>
          <p:nvPr/>
        </p:nvPicPr>
        <p:blipFill>
          <a:blip r:embed="rId3" cstate="print"/>
          <a:srcRect/>
          <a:stretch>
            <a:fillRect/>
          </a:stretch>
        </p:blipFill>
        <p:spPr bwMode="auto">
          <a:xfrm>
            <a:off x="3889094" y="1466739"/>
            <a:ext cx="5070259" cy="1380633"/>
          </a:xfrm>
          <a:prstGeom prst="rect">
            <a:avLst/>
          </a:prstGeom>
          <a:noFill/>
          <a:ln w="9525">
            <a:noFill/>
            <a:miter lim="800000"/>
            <a:headEnd/>
            <a:tailEnd/>
          </a:ln>
        </p:spPr>
      </p:pic>
      <p:sp>
        <p:nvSpPr>
          <p:cNvPr id="4" name="TextBox 3"/>
          <p:cNvSpPr txBox="1"/>
          <p:nvPr/>
        </p:nvSpPr>
        <p:spPr>
          <a:xfrm>
            <a:off x="474562" y="1575082"/>
            <a:ext cx="2528256" cy="646331"/>
          </a:xfrm>
          <a:prstGeom prst="rect">
            <a:avLst/>
          </a:prstGeom>
          <a:noFill/>
        </p:spPr>
        <p:txBody>
          <a:bodyPr wrap="none" rtlCol="0">
            <a:spAutoFit/>
          </a:bodyPr>
          <a:lstStyle/>
          <a:p>
            <a:r>
              <a:rPr lang="en-US" smtClean="0"/>
              <a:t>Consumo neutronico D</a:t>
            </a:r>
          </a:p>
          <a:p>
            <a:r>
              <a:rPr lang="en-US" smtClean="0"/>
              <a:t>Bilancio neutronico  </a:t>
            </a:r>
            <a:r>
              <a:rPr lang="en-US" smtClean="0">
                <a:sym typeface="Symbol"/>
              </a:rPr>
              <a:t></a:t>
            </a:r>
            <a:r>
              <a:rPr lang="en-US" sz="1400" smtClean="0">
                <a:sym typeface="Symbol"/>
              </a:rPr>
              <a:t>ec</a:t>
            </a:r>
            <a:endParaRPr lang="en-US" smtClean="0"/>
          </a:p>
        </p:txBody>
      </p:sp>
      <p:sp>
        <p:nvSpPr>
          <p:cNvPr id="7" name="TextBox 6"/>
          <p:cNvSpPr txBox="1"/>
          <p:nvPr/>
        </p:nvSpPr>
        <p:spPr>
          <a:xfrm>
            <a:off x="309773" y="2847372"/>
            <a:ext cx="2773195" cy="3693319"/>
          </a:xfrm>
          <a:prstGeom prst="rect">
            <a:avLst/>
          </a:prstGeom>
          <a:noFill/>
        </p:spPr>
        <p:txBody>
          <a:bodyPr wrap="none" rtlCol="0">
            <a:spAutoFit/>
          </a:bodyPr>
          <a:lstStyle/>
          <a:p>
            <a:r>
              <a:rPr lang="en-US" smtClean="0">
                <a:solidFill>
                  <a:srgbClr val="FF0000"/>
                </a:solidFill>
              </a:rPr>
              <a:t>Reattori termici critici</a:t>
            </a:r>
          </a:p>
          <a:p>
            <a:r>
              <a:rPr lang="en-US" smtClean="0"/>
              <a:t>LWR, PWR, BWR</a:t>
            </a:r>
          </a:p>
          <a:p>
            <a:r>
              <a:rPr lang="en-US" smtClean="0"/>
              <a:t>HWR, CANDU</a:t>
            </a:r>
          </a:p>
          <a:p>
            <a:endParaRPr lang="en-US" smtClean="0"/>
          </a:p>
          <a:p>
            <a:r>
              <a:rPr lang="en-US" smtClean="0"/>
              <a:t>Riduzione del Pu; però:</a:t>
            </a:r>
          </a:p>
          <a:p>
            <a:r>
              <a:rPr lang="en-US" smtClean="0"/>
              <a:t>Pochi neutroni ritardati</a:t>
            </a:r>
            <a:r>
              <a:rPr lang="en-US" smtClean="0">
                <a:sym typeface="Symbol"/>
              </a:rPr>
              <a:t></a:t>
            </a:r>
            <a:endParaRPr lang="en-US" smtClean="0"/>
          </a:p>
          <a:p>
            <a:r>
              <a:rPr lang="en-US" smtClean="0"/>
              <a:t>Reattori piú instabili</a:t>
            </a:r>
          </a:p>
          <a:p>
            <a:r>
              <a:rPr lang="en-US" smtClean="0"/>
              <a:t>Piú MA prodotti</a:t>
            </a:r>
          </a:p>
          <a:p>
            <a:r>
              <a:rPr lang="en-US" smtClean="0"/>
              <a:t>Alti flussi 10</a:t>
            </a:r>
            <a:r>
              <a:rPr lang="en-US" baseline="30000" smtClean="0"/>
              <a:t>16</a:t>
            </a:r>
            <a:r>
              <a:rPr lang="en-US" smtClean="0"/>
              <a:t> n/cm</a:t>
            </a:r>
            <a:r>
              <a:rPr lang="en-US" baseline="30000" smtClean="0"/>
              <a:t>2</a:t>
            </a:r>
            <a:r>
              <a:rPr lang="en-US" smtClean="0"/>
              <a:t>/sec</a:t>
            </a:r>
          </a:p>
          <a:p>
            <a:r>
              <a:rPr lang="en-US" smtClean="0"/>
              <a:t>necessari</a:t>
            </a:r>
          </a:p>
          <a:p>
            <a:r>
              <a:rPr lang="en-US" smtClean="0">
                <a:solidFill>
                  <a:srgbClr val="FF0000"/>
                </a:solidFill>
              </a:rPr>
              <a:t>Aumento dell’inventario</a:t>
            </a:r>
          </a:p>
          <a:p>
            <a:r>
              <a:rPr lang="en-US" smtClean="0">
                <a:solidFill>
                  <a:srgbClr val="FF0000"/>
                </a:solidFill>
              </a:rPr>
              <a:t>radiotossicologico!</a:t>
            </a:r>
          </a:p>
          <a:p>
            <a:r>
              <a:rPr lang="en-US" smtClean="0">
                <a:solidFill>
                  <a:srgbClr val="FF0000"/>
                </a:solidFill>
              </a:rPr>
              <a:t>Costi elevati!</a:t>
            </a:r>
            <a:endParaRPr lang="en-US">
              <a:solidFill>
                <a:srgbClr val="FF0000"/>
              </a:solidFill>
            </a:endParaRPr>
          </a:p>
        </p:txBody>
      </p:sp>
      <p:sp>
        <p:nvSpPr>
          <p:cNvPr id="8" name="TextBox 7"/>
          <p:cNvSpPr txBox="1"/>
          <p:nvPr/>
        </p:nvSpPr>
        <p:spPr>
          <a:xfrm>
            <a:off x="3152722" y="2955337"/>
            <a:ext cx="2512442" cy="3139321"/>
          </a:xfrm>
          <a:prstGeom prst="rect">
            <a:avLst/>
          </a:prstGeom>
          <a:noFill/>
        </p:spPr>
        <p:txBody>
          <a:bodyPr wrap="square" rtlCol="0">
            <a:spAutoFit/>
          </a:bodyPr>
          <a:lstStyle/>
          <a:p>
            <a:r>
              <a:rPr lang="en-US" smtClean="0">
                <a:solidFill>
                  <a:srgbClr val="FF0000"/>
                </a:solidFill>
              </a:rPr>
              <a:t>Reattori veloci critici</a:t>
            </a:r>
          </a:p>
          <a:p>
            <a:r>
              <a:rPr lang="en-US" smtClean="0"/>
              <a:t>BN-600, Phénix</a:t>
            </a:r>
          </a:p>
          <a:p>
            <a:r>
              <a:rPr lang="en-US" smtClean="0"/>
              <a:t>Superphénix</a:t>
            </a:r>
          </a:p>
          <a:p>
            <a:endParaRPr lang="en-US" smtClean="0"/>
          </a:p>
          <a:p>
            <a:r>
              <a:rPr lang="en-US" smtClean="0"/>
              <a:t>Efficienti per Pu e Am</a:t>
            </a:r>
          </a:p>
          <a:p>
            <a:r>
              <a:rPr lang="en-US" smtClean="0"/>
              <a:t>ma non per Cm e Cf</a:t>
            </a:r>
          </a:p>
          <a:p>
            <a:r>
              <a:rPr lang="en-US" smtClean="0"/>
              <a:t>difficili da trattare </a:t>
            </a:r>
          </a:p>
          <a:p>
            <a:r>
              <a:rPr lang="en-US" smtClean="0"/>
              <a:t>Trasmutazione  MA</a:t>
            </a:r>
          </a:p>
          <a:p>
            <a:r>
              <a:rPr lang="en-US"/>
              <a:t>i</a:t>
            </a:r>
            <a:r>
              <a:rPr lang="en-US" smtClean="0"/>
              <a:t>nsicura</a:t>
            </a:r>
          </a:p>
          <a:p>
            <a:r>
              <a:rPr lang="en-US">
                <a:solidFill>
                  <a:srgbClr val="FF0000"/>
                </a:solidFill>
              </a:rPr>
              <a:t>Costosi (Pu) e </a:t>
            </a:r>
          </a:p>
          <a:p>
            <a:r>
              <a:rPr lang="en-US">
                <a:solidFill>
                  <a:srgbClr val="FF0000"/>
                </a:solidFill>
              </a:rPr>
              <a:t>Problematici (Na raffr.)</a:t>
            </a:r>
          </a:p>
        </p:txBody>
      </p:sp>
      <p:grpSp>
        <p:nvGrpSpPr>
          <p:cNvPr id="5" name="Group 4"/>
          <p:cNvGrpSpPr/>
          <p:nvPr/>
        </p:nvGrpSpPr>
        <p:grpSpPr>
          <a:xfrm>
            <a:off x="5665164" y="2976879"/>
            <a:ext cx="3617733" cy="3693319"/>
            <a:chOff x="5665164" y="2976879"/>
            <a:chExt cx="3617733" cy="3693319"/>
          </a:xfrm>
        </p:grpSpPr>
        <p:sp>
          <p:nvSpPr>
            <p:cNvPr id="9" name="TextBox 8"/>
            <p:cNvSpPr txBox="1"/>
            <p:nvPr/>
          </p:nvSpPr>
          <p:spPr>
            <a:xfrm>
              <a:off x="5665164" y="2976879"/>
              <a:ext cx="3617733" cy="3693319"/>
            </a:xfrm>
            <a:prstGeom prst="rect">
              <a:avLst/>
            </a:prstGeom>
            <a:noFill/>
          </p:spPr>
          <p:txBody>
            <a:bodyPr wrap="square" rtlCol="0">
              <a:spAutoFit/>
            </a:bodyPr>
            <a:lstStyle/>
            <a:p>
              <a:r>
                <a:rPr lang="en-US" smtClean="0">
                  <a:solidFill>
                    <a:srgbClr val="FF0000"/>
                  </a:solidFill>
                </a:rPr>
                <a:t>Reattori ADS subcritici</a:t>
              </a:r>
            </a:p>
            <a:p>
              <a:r>
                <a:rPr lang="en-US" smtClean="0">
                  <a:solidFill>
                    <a:srgbClr val="FF0000"/>
                  </a:solidFill>
                </a:rPr>
                <a:t>Accelerator-driven Systems</a:t>
              </a:r>
            </a:p>
            <a:p>
              <a:r>
                <a:rPr lang="en-US" smtClean="0"/>
                <a:t>Utilizzano qualsiasi tipo di</a:t>
              </a:r>
            </a:p>
            <a:p>
              <a:r>
                <a:rPr lang="en-US" smtClean="0"/>
                <a:t>combustibile nucleare</a:t>
              </a:r>
            </a:p>
            <a:p>
              <a:r>
                <a:rPr lang="en-US" smtClean="0"/>
                <a:t>Elevata efficienza</a:t>
              </a:r>
            </a:p>
            <a:p>
              <a:r>
                <a:rPr lang="en-US" smtClean="0"/>
                <a:t>Amplificatore di energia (Rubbia)</a:t>
              </a:r>
            </a:p>
            <a:p>
              <a:endParaRPr lang="en-US" smtClean="0">
                <a:solidFill>
                  <a:srgbClr val="FF0000"/>
                </a:solidFill>
              </a:endParaRPr>
            </a:p>
            <a:p>
              <a:r>
                <a:rPr lang="en-US" smtClean="0"/>
                <a:t>Però: dati nucleari ancora </a:t>
              </a:r>
            </a:p>
            <a:p>
              <a:r>
                <a:rPr lang="en-US" smtClean="0"/>
                <a:t>insufficienti; molta ricerca da fare:</a:t>
              </a:r>
            </a:p>
            <a:p>
              <a:pPr>
                <a:buFont typeface="Arial" pitchFamily="34" charset="0"/>
                <a:buChar char="•"/>
              </a:pPr>
              <a:r>
                <a:rPr lang="en-US" smtClean="0">
                  <a:solidFill>
                    <a:srgbClr val="FF0000"/>
                  </a:solidFill>
                </a:rPr>
                <a:t>Acceleratore</a:t>
              </a:r>
            </a:p>
            <a:p>
              <a:pPr>
                <a:buFont typeface="Arial" pitchFamily="34" charset="0"/>
                <a:buChar char="•"/>
              </a:pPr>
              <a:r>
                <a:rPr lang="en-US" smtClean="0">
                  <a:solidFill>
                    <a:srgbClr val="FF0000"/>
                  </a:solidFill>
                </a:rPr>
                <a:t>Bersaglio neutronico</a:t>
              </a:r>
            </a:p>
            <a:p>
              <a:pPr>
                <a:buFont typeface="Arial" pitchFamily="34" charset="0"/>
                <a:buChar char="•"/>
              </a:pPr>
              <a:r>
                <a:rPr lang="en-US" smtClean="0">
                  <a:solidFill>
                    <a:srgbClr val="FF0000"/>
                  </a:solidFill>
                </a:rPr>
                <a:t>Combustibile e suo ciclo</a:t>
              </a:r>
            </a:p>
            <a:p>
              <a:pPr>
                <a:buFont typeface="Arial" pitchFamily="34" charset="0"/>
                <a:buChar char="•"/>
              </a:pPr>
              <a:r>
                <a:rPr lang="en-US" smtClean="0">
                  <a:solidFill>
                    <a:srgbClr val="FF0000"/>
                  </a:solidFill>
                </a:rPr>
                <a:t>Reattore subcritico</a:t>
              </a:r>
              <a:endParaRPr lang="en-US" smtClean="0"/>
            </a:p>
          </p:txBody>
        </p:sp>
        <p:sp>
          <p:nvSpPr>
            <p:cNvPr id="3" name="TextBox 2">
              <a:hlinkClick r:id="rId4" action="ppaction://hlinksldjump" highlightClick="1"/>
            </p:cNvPr>
            <p:cNvSpPr txBox="1"/>
            <p:nvPr/>
          </p:nvSpPr>
          <p:spPr>
            <a:xfrm>
              <a:off x="5778500" y="4610098"/>
              <a:ext cx="2349500" cy="330201"/>
            </a:xfrm>
            <a:prstGeom prst="rect">
              <a:avLst/>
            </a:prstGeom>
            <a:noFill/>
          </p:spPr>
          <p:txBody>
            <a:bodyPr wrap="square" lIns="0" tIns="0" rIns="0" bIns="0" rtlCol="0" anchor="ctr" anchorCtr="1">
              <a:noAutofit/>
            </a:bodyPr>
            <a:lstStyle/>
            <a:p>
              <a:r>
                <a:rPr lang="en-US">
                  <a:solidFill>
                    <a:srgbClr val="0000FF"/>
                  </a:solidFill>
                </a:rPr>
                <a:t>Sistemi a doppio strato</a:t>
              </a:r>
            </a:p>
          </p:txBody>
        </p:sp>
      </p:grpSp>
    </p:spTree>
    <p:extLst>
      <p:ext uri="{BB962C8B-B14F-4D97-AF65-F5344CB8AC3E}">
        <p14:creationId xmlns:p14="http://schemas.microsoft.com/office/powerpoint/2010/main" xmlns="" val="16973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t>X-ADS</a:t>
            </a:r>
            <a:r>
              <a:rPr lang="en-US" sz="2400"/>
              <a:t>: i programmi </a:t>
            </a:r>
            <a:r>
              <a:rPr lang="en-US" sz="2400" smtClean="0"/>
              <a:t>europei (dal V PQ)</a:t>
            </a:r>
            <a:endParaRPr lang="en-US" sz="2400"/>
          </a:p>
        </p:txBody>
      </p:sp>
      <p:grpSp>
        <p:nvGrpSpPr>
          <p:cNvPr id="5" name="Group 4"/>
          <p:cNvGrpSpPr/>
          <p:nvPr/>
        </p:nvGrpSpPr>
        <p:grpSpPr>
          <a:xfrm>
            <a:off x="326710" y="1629135"/>
            <a:ext cx="3730037" cy="5074441"/>
            <a:chOff x="326710" y="1629135"/>
            <a:chExt cx="3730037" cy="5074441"/>
          </a:xfrm>
        </p:grpSpPr>
        <p:pic>
          <p:nvPicPr>
            <p:cNvPr id="3074" name="Picture 2"/>
            <p:cNvPicPr>
              <a:picLocks noChangeAspect="1" noChangeArrowheads="1"/>
            </p:cNvPicPr>
            <p:nvPr/>
          </p:nvPicPr>
          <p:blipFill>
            <a:blip r:embed="rId3" cstate="print"/>
            <a:srcRect/>
            <a:stretch>
              <a:fillRect/>
            </a:stretch>
          </p:blipFill>
          <p:spPr bwMode="auto">
            <a:xfrm>
              <a:off x="326710" y="1629135"/>
              <a:ext cx="3730037" cy="4705109"/>
            </a:xfrm>
            <a:prstGeom prst="rect">
              <a:avLst/>
            </a:prstGeom>
            <a:noFill/>
            <a:ln w="9525">
              <a:noFill/>
              <a:miter lim="800000"/>
              <a:headEnd/>
              <a:tailEnd/>
            </a:ln>
          </p:spPr>
        </p:pic>
        <p:sp>
          <p:nvSpPr>
            <p:cNvPr id="4" name="TextBox 3"/>
            <p:cNvSpPr txBox="1"/>
            <p:nvPr/>
          </p:nvSpPr>
          <p:spPr>
            <a:xfrm>
              <a:off x="524820" y="6334244"/>
              <a:ext cx="3251211" cy="369332"/>
            </a:xfrm>
            <a:prstGeom prst="rect">
              <a:avLst/>
            </a:prstGeom>
            <a:noFill/>
          </p:spPr>
          <p:txBody>
            <a:bodyPr wrap="none" rtlCol="0">
              <a:spAutoFit/>
            </a:bodyPr>
            <a:lstStyle/>
            <a:p>
              <a:r>
                <a:rPr lang="en-US" smtClean="0"/>
                <a:t>Schema di principio di un ADS</a:t>
              </a: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xmlns="" val="1611880857"/>
              </p:ext>
            </p:extLst>
          </p:nvPr>
        </p:nvGraphicFramePr>
        <p:xfrm>
          <a:off x="4560425" y="4125281"/>
          <a:ext cx="4397854" cy="2578295"/>
        </p:xfrm>
        <a:graphic>
          <a:graphicData uri="http://schemas.openxmlformats.org/drawingml/2006/table">
            <a:tbl>
              <a:tblPr firstRow="1" bandRow="1">
                <a:tableStyleId>{5C22544A-7EE6-4342-B048-85BDC9FD1C3A}</a:tableStyleId>
              </a:tblPr>
              <a:tblGrid>
                <a:gridCol w="1465951"/>
                <a:gridCol w="1246635"/>
                <a:gridCol w="1685268"/>
              </a:tblGrid>
              <a:tr h="149899">
                <a:tc>
                  <a:txBody>
                    <a:bodyPr/>
                    <a:lstStyle/>
                    <a:p>
                      <a:endParaRPr lang="en-US" sz="1200"/>
                    </a:p>
                  </a:txBody>
                  <a:tcPr marL="0" marR="0" marT="0" marB="0" anchor="ctr" anchorCtr="1"/>
                </a:tc>
                <a:tc>
                  <a:txBody>
                    <a:bodyPr/>
                    <a:lstStyle/>
                    <a:p>
                      <a:r>
                        <a:rPr lang="en-US" sz="1200" b="1" kern="1200" baseline="0" smtClean="0">
                          <a:solidFill>
                            <a:schemeClr val="lt1"/>
                          </a:solidFill>
                          <a:latin typeface="+mn-lt"/>
                          <a:ea typeface="+mn-ea"/>
                          <a:cs typeface="+mn-cs"/>
                        </a:rPr>
                        <a:t>XT- ADS (2018)</a:t>
                      </a:r>
                      <a:endParaRPr lang="en-US" sz="1200"/>
                    </a:p>
                  </a:txBody>
                  <a:tcPr marL="0" marR="0" marT="0" marB="0" anchor="ctr" anchorCtr="1"/>
                </a:tc>
                <a:tc>
                  <a:txBody>
                    <a:bodyPr/>
                    <a:lstStyle/>
                    <a:p>
                      <a:r>
                        <a:rPr lang="en-US" sz="1200" b="1" kern="1200" baseline="0" smtClean="0">
                          <a:solidFill>
                            <a:schemeClr val="lt1"/>
                          </a:solidFill>
                          <a:latin typeface="+mn-lt"/>
                          <a:ea typeface="+mn-ea"/>
                          <a:cs typeface="+mn-cs"/>
                        </a:rPr>
                        <a:t>EFIT (2040)</a:t>
                      </a:r>
                      <a:endParaRPr lang="en-US" sz="1200"/>
                    </a:p>
                  </a:txBody>
                  <a:tcPr marL="0" marR="0" marT="0" marB="0" anchor="ctr" anchorCtr="1"/>
                </a:tc>
              </a:tr>
              <a:tr h="299798">
                <a:tc>
                  <a:txBody>
                    <a:bodyPr/>
                    <a:lstStyle/>
                    <a:p>
                      <a:r>
                        <a:rPr lang="it-IT" sz="1200" b="1" kern="1200" baseline="0" smtClean="0">
                          <a:solidFill>
                            <a:schemeClr val="dk1"/>
                          </a:solidFill>
                          <a:latin typeface="+mn-lt"/>
                          <a:ea typeface="+mn-ea"/>
                          <a:cs typeface="+mn-cs"/>
                        </a:rPr>
                        <a:t>Caratteristiche</a:t>
                      </a:r>
                      <a:endParaRPr lang="en-US" sz="1200"/>
                    </a:p>
                  </a:txBody>
                  <a:tcPr marL="0" marR="0" marT="0" marB="0" anchor="ctr" anchorCtr="1"/>
                </a:tc>
                <a:tc>
                  <a:txBody>
                    <a:bodyPr/>
                    <a:lstStyle/>
                    <a:p>
                      <a:r>
                        <a:rPr lang="it-IT" sz="1200" b="0" kern="1200" baseline="0" smtClean="0">
                          <a:solidFill>
                            <a:schemeClr val="dk1"/>
                          </a:solidFill>
                          <a:latin typeface="+mn-lt"/>
                          <a:ea typeface="+mn-ea"/>
                          <a:cs typeface="+mn-cs"/>
                        </a:rPr>
                        <a:t>Facility test per il</a:t>
                      </a:r>
                    </a:p>
                    <a:p>
                      <a:r>
                        <a:rPr lang="en-US" sz="1200" b="0" kern="1200" baseline="0" smtClean="0">
                          <a:solidFill>
                            <a:schemeClr val="dk1"/>
                          </a:solidFill>
                          <a:latin typeface="+mn-lt"/>
                          <a:ea typeface="+mn-ea"/>
                          <a:cs typeface="+mn-cs"/>
                        </a:rPr>
                        <a:t>bruciatore EFIT</a:t>
                      </a:r>
                    </a:p>
                  </a:txBody>
                  <a:tcPr marL="0" marR="0" marT="0" marB="0" anchor="ctr" anchorCtr="1"/>
                </a:tc>
                <a:tc>
                  <a:txBody>
                    <a:bodyPr/>
                    <a:lstStyle/>
                    <a:p>
                      <a:r>
                        <a:rPr lang="en-US" sz="1200" b="0" kern="1200" baseline="0" smtClean="0">
                          <a:solidFill>
                            <a:schemeClr val="dk1"/>
                          </a:solidFill>
                          <a:latin typeface="+mn-lt"/>
                          <a:ea typeface="+mn-ea"/>
                          <a:cs typeface="+mn-cs"/>
                        </a:rPr>
                        <a:t>Bruciatore industriale</a:t>
                      </a:r>
                    </a:p>
                    <a:p>
                      <a:r>
                        <a:rPr lang="en-US" sz="1200" b="0" kern="1200" baseline="0" smtClean="0">
                          <a:solidFill>
                            <a:schemeClr val="dk1"/>
                          </a:solidFill>
                          <a:latin typeface="+mn-lt"/>
                          <a:ea typeface="+mn-ea"/>
                          <a:cs typeface="+mn-cs"/>
                        </a:rPr>
                        <a:t>di scorie</a:t>
                      </a:r>
                      <a:endParaRPr lang="en-US" sz="1200" b="0" smtClean="0"/>
                    </a:p>
                  </a:txBody>
                  <a:tcPr marL="0" marR="0" marT="0" marB="0" anchor="ctr" anchorCtr="1"/>
                </a:tc>
              </a:tr>
              <a:tr h="149899">
                <a:tc>
                  <a:txBody>
                    <a:bodyPr/>
                    <a:lstStyle/>
                    <a:p>
                      <a:r>
                        <a:rPr lang="it-IT" sz="1200" b="1" kern="1200" baseline="0" smtClean="0">
                          <a:solidFill>
                            <a:schemeClr val="dk1"/>
                          </a:solidFill>
                          <a:latin typeface="+mn-lt"/>
                          <a:ea typeface="+mn-ea"/>
                          <a:cs typeface="+mn-cs"/>
                        </a:rPr>
                        <a:t>Potenza</a:t>
                      </a:r>
                      <a:endParaRPr lang="en-US" sz="1200"/>
                    </a:p>
                  </a:txBody>
                  <a:tcPr marL="0" marR="0" marT="0" marB="0" anchor="ctr" anchorCtr="1"/>
                </a:tc>
                <a:tc>
                  <a:txBody>
                    <a:bodyPr/>
                    <a:lstStyle/>
                    <a:p>
                      <a:r>
                        <a:rPr lang="it-IT" sz="1200" b="0" kern="1200" baseline="0" smtClean="0">
                          <a:solidFill>
                            <a:schemeClr val="dk1"/>
                          </a:solidFill>
                          <a:latin typeface="+mn-lt"/>
                          <a:ea typeface="+mn-ea"/>
                          <a:cs typeface="+mn-cs"/>
                        </a:rPr>
                        <a:t>50-100 MWth </a:t>
                      </a:r>
                      <a:endParaRPr lang="en-US" sz="1200" b="0"/>
                    </a:p>
                  </a:txBody>
                  <a:tcPr marL="0" marR="0" marT="0" marB="0" anchor="ctr" anchorCtr="1"/>
                </a:tc>
                <a:tc>
                  <a:txBody>
                    <a:bodyPr/>
                    <a:lstStyle/>
                    <a:p>
                      <a:r>
                        <a:rPr lang="it-IT" sz="1200" b="0" kern="1200" baseline="0" smtClean="0">
                          <a:solidFill>
                            <a:schemeClr val="dk1"/>
                          </a:solidFill>
                          <a:latin typeface="+mn-lt"/>
                          <a:ea typeface="+mn-ea"/>
                          <a:cs typeface="+mn-cs"/>
                        </a:rPr>
                        <a:t>&gt;100 MWth</a:t>
                      </a:r>
                      <a:endParaRPr lang="en-US" sz="1200" b="0"/>
                    </a:p>
                  </a:txBody>
                  <a:tcPr marL="0" marR="0" marT="0" marB="0" anchor="ctr" anchorCtr="1"/>
                </a:tc>
              </a:tr>
              <a:tr h="749495">
                <a:tc>
                  <a:txBody>
                    <a:bodyPr/>
                    <a:lstStyle/>
                    <a:p>
                      <a:r>
                        <a:rPr lang="en-US" sz="1200" b="1" kern="1200" baseline="0" smtClean="0">
                          <a:solidFill>
                            <a:schemeClr val="dk1"/>
                          </a:solidFill>
                          <a:latin typeface="+mn-lt"/>
                          <a:ea typeface="+mn-ea"/>
                          <a:cs typeface="+mn-cs"/>
                        </a:rPr>
                        <a:t>Fascio protonico</a:t>
                      </a:r>
                    </a:p>
                  </a:txBody>
                  <a:tcPr marL="0" marR="0" marT="0" marB="0" anchor="ctr" anchorCtr="1"/>
                </a:tc>
                <a:tc>
                  <a:txBody>
                    <a:bodyPr/>
                    <a:lstStyle/>
                    <a:p>
                      <a:r>
                        <a:rPr lang="en-US" sz="1200" b="0" kern="1200" baseline="0" smtClean="0">
                          <a:solidFill>
                            <a:schemeClr val="dk1"/>
                          </a:solidFill>
                          <a:latin typeface="+mn-lt"/>
                          <a:ea typeface="+mn-ea"/>
                          <a:cs typeface="+mn-cs"/>
                        </a:rPr>
                        <a:t>Circa 1.5 MW:</a:t>
                      </a:r>
                    </a:p>
                    <a:p>
                      <a:r>
                        <a:rPr lang="it-IT" sz="1200" b="0" kern="1200" baseline="0" smtClean="0">
                          <a:solidFill>
                            <a:schemeClr val="dk1"/>
                          </a:solidFill>
                          <a:latin typeface="+mn-lt"/>
                          <a:ea typeface="+mn-ea"/>
                          <a:cs typeface="+mn-cs"/>
                        </a:rPr>
                        <a:t>• 350 MeV x 5 mA</a:t>
                      </a:r>
                    </a:p>
                    <a:p>
                      <a:r>
                        <a:rPr lang="it-IT" sz="1200" b="0" kern="1200" baseline="0" smtClean="0">
                          <a:solidFill>
                            <a:schemeClr val="dk1"/>
                          </a:solidFill>
                          <a:latin typeface="+mn-lt"/>
                          <a:ea typeface="+mn-ea"/>
                          <a:cs typeface="+mn-cs"/>
                        </a:rPr>
                        <a:t>• 600 MeV x 2.5 mA</a:t>
                      </a:r>
                    </a:p>
                  </a:txBody>
                  <a:tcPr marL="0" marR="0" marT="0" marB="0" anchor="ctr" anchorCtr="1"/>
                </a:tc>
                <a:tc>
                  <a:txBody>
                    <a:bodyPr/>
                    <a:lstStyle/>
                    <a:p>
                      <a:r>
                        <a:rPr lang="en-US" sz="1200" b="0" kern="1200" baseline="0" smtClean="0">
                          <a:solidFill>
                            <a:schemeClr val="dk1"/>
                          </a:solidFill>
                          <a:latin typeface="+mn-lt"/>
                          <a:ea typeface="+mn-ea"/>
                          <a:cs typeface="+mn-cs"/>
                        </a:rPr>
                        <a:t>Circa 16 MW:</a:t>
                      </a:r>
                    </a:p>
                    <a:p>
                      <a:r>
                        <a:rPr lang="it-IT" sz="1200" b="0" kern="1200" baseline="0" smtClean="0">
                          <a:solidFill>
                            <a:schemeClr val="dk1"/>
                          </a:solidFill>
                          <a:latin typeface="+mn-lt"/>
                          <a:ea typeface="+mn-ea"/>
                          <a:cs typeface="+mn-cs"/>
                        </a:rPr>
                        <a:t>800 MeV x 20 mA</a:t>
                      </a:r>
                      <a:endParaRPr lang="en-US" sz="1200" b="0" smtClean="0"/>
                    </a:p>
                  </a:txBody>
                  <a:tcPr marL="0" marR="0" marT="0" marB="0" anchor="ctr" anchorCtr="1"/>
                </a:tc>
              </a:tr>
              <a:tr h="449697">
                <a:tc>
                  <a:txBody>
                    <a:bodyPr/>
                    <a:lstStyle/>
                    <a:p>
                      <a:r>
                        <a:rPr lang="en-US" sz="1200" b="1" kern="1200" baseline="0" smtClean="0">
                          <a:solidFill>
                            <a:schemeClr val="dk1"/>
                          </a:solidFill>
                          <a:latin typeface="+mn-lt"/>
                          <a:ea typeface="+mn-ea"/>
                          <a:cs typeface="+mn-cs"/>
                        </a:rPr>
                        <a:t>Combustibile</a:t>
                      </a:r>
                    </a:p>
                  </a:txBody>
                  <a:tcPr marL="0" marR="0" marT="0" marB="0" anchor="ctr" anchorCtr="1"/>
                </a:tc>
                <a:tc>
                  <a:txBody>
                    <a:bodyPr/>
                    <a:lstStyle/>
                    <a:p>
                      <a:r>
                        <a:rPr lang="en-US" sz="1200" b="0" kern="1200" baseline="0" smtClean="0">
                          <a:solidFill>
                            <a:schemeClr val="dk1"/>
                          </a:solidFill>
                          <a:latin typeface="+mn-lt"/>
                          <a:ea typeface="+mn-ea"/>
                          <a:cs typeface="+mn-cs"/>
                        </a:rPr>
                        <a:t>MOX convenzionale</a:t>
                      </a:r>
                      <a:endParaRPr lang="en-US" sz="1200" b="0"/>
                    </a:p>
                  </a:txBody>
                  <a:tcPr marL="0" marR="0" marT="0" marB="0" anchor="ctr" anchorCtr="1"/>
                </a:tc>
                <a:tc>
                  <a:txBody>
                    <a:bodyPr/>
                    <a:lstStyle/>
                    <a:p>
                      <a:r>
                        <a:rPr lang="en-US" sz="1200" b="0" kern="1200" baseline="0" smtClean="0">
                          <a:solidFill>
                            <a:schemeClr val="dk1"/>
                          </a:solidFill>
                          <a:latin typeface="+mn-lt"/>
                          <a:ea typeface="+mn-ea"/>
                          <a:cs typeface="+mn-cs"/>
                        </a:rPr>
                        <a:t>Nuovo combustibile</a:t>
                      </a:r>
                    </a:p>
                    <a:p>
                      <a:r>
                        <a:rPr lang="en-US" sz="1200" b="0" kern="1200" baseline="0" smtClean="0">
                          <a:solidFill>
                            <a:schemeClr val="dk1"/>
                          </a:solidFill>
                          <a:latin typeface="+mn-lt"/>
                          <a:ea typeface="+mn-ea"/>
                          <a:cs typeface="+mn-cs"/>
                        </a:rPr>
                        <a:t>ricco di attinoidi e</a:t>
                      </a:r>
                    </a:p>
                    <a:p>
                      <a:r>
                        <a:rPr lang="en-US" sz="1200" b="0" kern="1200" baseline="0" smtClean="0">
                          <a:solidFill>
                            <a:schemeClr val="dk1"/>
                          </a:solidFill>
                          <a:latin typeface="+mn-lt"/>
                          <a:ea typeface="+mn-ea"/>
                          <a:cs typeface="+mn-cs"/>
                        </a:rPr>
                        <a:t>privo di uranio</a:t>
                      </a:r>
                      <a:endParaRPr lang="en-US" sz="1200" b="0" smtClean="0"/>
                    </a:p>
                  </a:txBody>
                  <a:tcPr marL="0" marR="0" marT="0" marB="0" anchor="ctr" anchorCtr="1"/>
                </a:tc>
              </a:tr>
              <a:tr h="149899">
                <a:tc>
                  <a:txBody>
                    <a:bodyPr/>
                    <a:lstStyle/>
                    <a:p>
                      <a:r>
                        <a:rPr lang="en-US" sz="1200" b="1" kern="1200" baseline="0" smtClean="0">
                          <a:solidFill>
                            <a:schemeClr val="dk1"/>
                          </a:solidFill>
                          <a:latin typeface="+mn-lt"/>
                          <a:ea typeface="+mn-ea"/>
                          <a:cs typeface="+mn-cs"/>
                        </a:rPr>
                        <a:t>keff</a:t>
                      </a:r>
                      <a:endParaRPr lang="en-US" sz="1200"/>
                    </a:p>
                  </a:txBody>
                  <a:tcPr marL="0" marR="0" marT="0" marB="0" anchor="ctr" anchorCtr="1"/>
                </a:tc>
                <a:tc>
                  <a:txBody>
                    <a:bodyPr/>
                    <a:lstStyle/>
                    <a:p>
                      <a:r>
                        <a:rPr lang="en-US" sz="1200" b="0" kern="1200" baseline="0" smtClean="0">
                          <a:solidFill>
                            <a:schemeClr val="dk1"/>
                          </a:solidFill>
                          <a:latin typeface="+mn-lt"/>
                          <a:ea typeface="+mn-ea"/>
                          <a:cs typeface="+mn-cs"/>
                        </a:rPr>
                        <a:t>0.95</a:t>
                      </a:r>
                      <a:endParaRPr lang="en-US" sz="1200" b="0"/>
                    </a:p>
                  </a:txBody>
                  <a:tcPr marL="0" marR="0" marT="0" marB="0" anchor="ctr" anchorCtr="1"/>
                </a:tc>
                <a:tc>
                  <a:txBody>
                    <a:bodyPr/>
                    <a:lstStyle/>
                    <a:p>
                      <a:r>
                        <a:rPr lang="en-US" sz="1200" b="0" kern="1200" baseline="0" smtClean="0">
                          <a:solidFill>
                            <a:schemeClr val="dk1"/>
                          </a:solidFill>
                          <a:latin typeface="+mn-lt"/>
                          <a:ea typeface="+mn-ea"/>
                          <a:cs typeface="+mn-cs"/>
                        </a:rPr>
                        <a:t>0.97</a:t>
                      </a:r>
                      <a:endParaRPr lang="en-US" sz="1200" b="0"/>
                    </a:p>
                  </a:txBody>
                  <a:tcPr marL="0" marR="0" marT="0" marB="0" anchor="ctr" anchorCtr="1"/>
                </a:tc>
              </a:tr>
              <a:tr h="299798">
                <a:tc>
                  <a:txBody>
                    <a:bodyPr/>
                    <a:lstStyle/>
                    <a:p>
                      <a:r>
                        <a:rPr lang="it-IT" sz="1200" b="1" kern="1200" baseline="0" smtClean="0">
                          <a:solidFill>
                            <a:schemeClr val="dk1"/>
                          </a:solidFill>
                          <a:latin typeface="+mn-lt"/>
                          <a:ea typeface="+mn-ea"/>
                          <a:cs typeface="+mn-cs"/>
                        </a:rPr>
                        <a:t>Raffreddamento</a:t>
                      </a:r>
                      <a:endParaRPr lang="en-US" sz="1200"/>
                    </a:p>
                  </a:txBody>
                  <a:tcPr marL="0" marR="0" marT="0" marB="0" anchor="ctr" anchorCtr="1"/>
                </a:tc>
                <a:tc>
                  <a:txBody>
                    <a:bodyPr/>
                    <a:lstStyle/>
                    <a:p>
                      <a:r>
                        <a:rPr lang="it-IT" sz="1200" b="0" kern="1200" baseline="0" smtClean="0">
                          <a:solidFill>
                            <a:schemeClr val="dk1"/>
                          </a:solidFill>
                          <a:latin typeface="+mn-lt"/>
                          <a:ea typeface="+mn-ea"/>
                          <a:cs typeface="+mn-cs"/>
                        </a:rPr>
                        <a:t>Miscela eutettica LBE</a:t>
                      </a:r>
                      <a:endParaRPr lang="en-US" sz="1200" b="0"/>
                    </a:p>
                  </a:txBody>
                  <a:tcPr marL="0" marR="0" marT="0" marB="0" anchor="ctr" anchorCtr="1"/>
                </a:tc>
                <a:tc>
                  <a:txBody>
                    <a:bodyPr/>
                    <a:lstStyle/>
                    <a:p>
                      <a:r>
                        <a:rPr lang="it-IT" sz="1200" b="0" kern="1200" baseline="0" smtClean="0">
                          <a:solidFill>
                            <a:schemeClr val="dk1"/>
                          </a:solidFill>
                          <a:latin typeface="+mn-lt"/>
                          <a:ea typeface="+mn-ea"/>
                          <a:cs typeface="+mn-cs"/>
                        </a:rPr>
                        <a:t>Piombo (He come</a:t>
                      </a:r>
                    </a:p>
                    <a:p>
                      <a:r>
                        <a:rPr lang="en-US" sz="1200" b="0" kern="1200" baseline="0" smtClean="0">
                          <a:solidFill>
                            <a:schemeClr val="dk1"/>
                          </a:solidFill>
                          <a:latin typeface="+mn-lt"/>
                          <a:ea typeface="+mn-ea"/>
                          <a:cs typeface="+mn-cs"/>
                        </a:rPr>
                        <a:t>soluzione di backup)</a:t>
                      </a:r>
                      <a:endParaRPr lang="en-US" sz="1200" b="0" smtClean="0"/>
                    </a:p>
                  </a:txBody>
                  <a:tcPr marL="0" marR="0" marT="0" marB="0" anchor="ctr" anchorCtr="1"/>
                </a:tc>
              </a:tr>
            </a:tbl>
          </a:graphicData>
        </a:graphic>
      </p:graphicFrame>
      <p:sp>
        <p:nvSpPr>
          <p:cNvPr id="6" name="TextBox 5"/>
          <p:cNvSpPr txBox="1"/>
          <p:nvPr/>
        </p:nvSpPr>
        <p:spPr>
          <a:xfrm>
            <a:off x="4734046" y="1539958"/>
            <a:ext cx="4224233" cy="2585323"/>
          </a:xfrm>
          <a:prstGeom prst="rect">
            <a:avLst/>
          </a:prstGeom>
          <a:noFill/>
        </p:spPr>
        <p:txBody>
          <a:bodyPr wrap="none" rtlCol="0">
            <a:spAutoFit/>
          </a:bodyPr>
          <a:lstStyle/>
          <a:p>
            <a:r>
              <a:rPr lang="en-US" smtClean="0">
                <a:solidFill>
                  <a:srgbClr val="FF0000"/>
                </a:solidFill>
              </a:rPr>
              <a:t>Design A </a:t>
            </a:r>
            <a:r>
              <a:rPr lang="en-US" sz="1400" smtClean="0">
                <a:solidFill>
                  <a:srgbClr val="FF0000"/>
                </a:solidFill>
              </a:rPr>
              <a:t>(ENEA, ANSALDO etc)</a:t>
            </a:r>
            <a:endParaRPr lang="en-US" smtClean="0">
              <a:solidFill>
                <a:srgbClr val="FF0000"/>
              </a:solidFill>
            </a:endParaRPr>
          </a:p>
          <a:p>
            <a:r>
              <a:rPr lang="en-US" smtClean="0"/>
              <a:t>X-ADS raffreddato a LBE         80 MW</a:t>
            </a:r>
            <a:r>
              <a:rPr lang="en-US" baseline="-25000" smtClean="0"/>
              <a:t>th</a:t>
            </a:r>
          </a:p>
          <a:p>
            <a:r>
              <a:rPr lang="en-US" smtClean="0"/>
              <a:t>(=Lead-Bismute-Eutectic)</a:t>
            </a:r>
          </a:p>
          <a:p>
            <a:r>
              <a:rPr lang="en-US" smtClean="0">
                <a:solidFill>
                  <a:srgbClr val="FF0000"/>
                </a:solidFill>
              </a:rPr>
              <a:t>Design B </a:t>
            </a:r>
            <a:r>
              <a:rPr lang="en-US" sz="1400" smtClean="0">
                <a:solidFill>
                  <a:srgbClr val="FF0000"/>
                </a:solidFill>
              </a:rPr>
              <a:t>(CEA, EDF, CNRS etc)</a:t>
            </a:r>
            <a:endParaRPr lang="en-US" smtClean="0">
              <a:solidFill>
                <a:srgbClr val="FF0000"/>
              </a:solidFill>
            </a:endParaRPr>
          </a:p>
          <a:p>
            <a:r>
              <a:rPr lang="en-US" smtClean="0"/>
              <a:t>X-ADS raffreddato a gas elio     80 MW</a:t>
            </a:r>
            <a:r>
              <a:rPr lang="en-US" baseline="-25000" smtClean="0"/>
              <a:t>th</a:t>
            </a:r>
          </a:p>
          <a:p>
            <a:r>
              <a:rPr lang="en-US" smtClean="0">
                <a:solidFill>
                  <a:srgbClr val="FF0000"/>
                </a:solidFill>
              </a:rPr>
              <a:t>Design C </a:t>
            </a:r>
            <a:r>
              <a:rPr lang="en-US" sz="1400" smtClean="0">
                <a:solidFill>
                  <a:srgbClr val="FF0000"/>
                </a:solidFill>
              </a:rPr>
              <a:t>(MYRRHA in Belgio)</a:t>
            </a:r>
            <a:endParaRPr lang="en-US" smtClean="0">
              <a:solidFill>
                <a:srgbClr val="FF0000"/>
              </a:solidFill>
            </a:endParaRPr>
          </a:p>
          <a:p>
            <a:r>
              <a:rPr lang="en-US" smtClean="0"/>
              <a:t>X-ADS raffreddato a LBE          50 MW</a:t>
            </a:r>
            <a:r>
              <a:rPr lang="en-US" baseline="-25000" smtClean="0"/>
              <a:t>th</a:t>
            </a:r>
          </a:p>
          <a:p>
            <a:r>
              <a:rPr lang="en-US" smtClean="0">
                <a:solidFill>
                  <a:srgbClr val="FF0000"/>
                </a:solidFill>
              </a:rPr>
              <a:t>VI PQ (2002-2006): da XT-ADS </a:t>
            </a:r>
            <a:r>
              <a:rPr lang="en-US" smtClean="0">
                <a:solidFill>
                  <a:srgbClr val="FF0000"/>
                </a:solidFill>
              </a:rPr>
              <a:t>A EFIT </a:t>
            </a:r>
            <a:endParaRPr lang="en-US" smtClean="0">
              <a:solidFill>
                <a:srgbClr val="FF0000"/>
              </a:solidFill>
            </a:endParaRPr>
          </a:p>
          <a:p>
            <a:r>
              <a:rPr lang="en-US" sz="1400" smtClean="0">
                <a:solidFill>
                  <a:srgbClr val="FF0000"/>
                </a:solidFill>
              </a:rPr>
              <a:t>Consorzio EUROTRANS = Ansaldo, AREVA etc</a:t>
            </a:r>
          </a:p>
        </p:txBody>
      </p:sp>
      <p:grpSp>
        <p:nvGrpSpPr>
          <p:cNvPr id="13" name="Group 12"/>
          <p:cNvGrpSpPr/>
          <p:nvPr/>
        </p:nvGrpSpPr>
        <p:grpSpPr>
          <a:xfrm>
            <a:off x="7730636" y="1447556"/>
            <a:ext cx="1471429" cy="1260683"/>
            <a:chOff x="7730636" y="1447556"/>
            <a:chExt cx="1471429" cy="1260683"/>
          </a:xfrm>
        </p:grpSpPr>
        <p:sp>
          <p:nvSpPr>
            <p:cNvPr id="3" name="Rectangular Callout 2"/>
            <p:cNvSpPr/>
            <p:nvPr/>
          </p:nvSpPr>
          <p:spPr>
            <a:xfrm>
              <a:off x="7730636" y="1447556"/>
              <a:ext cx="1471429" cy="1260683"/>
            </a:xfrm>
            <a:prstGeom prst="wedgeRectCallout">
              <a:avLst>
                <a:gd name="adj1" fmla="val -19064"/>
                <a:gd name="adj2" fmla="val 238378"/>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b" anchorCtr="1"/>
            <a:lstStyle/>
            <a:p>
              <a:pPr algn="ctr"/>
              <a:r>
                <a:rPr lang="en-US" sz="1000" b="1">
                  <a:solidFill>
                    <a:schemeClr val="bg2"/>
                  </a:solidFill>
                </a:rPr>
                <a:t>6000 </a:t>
              </a:r>
              <a:r>
                <a:rPr lang="en-US" sz="1000" b="1" smtClean="0">
                  <a:solidFill>
                    <a:schemeClr val="bg2"/>
                  </a:solidFill>
                </a:rPr>
                <a:t>palle calibro </a:t>
              </a:r>
              <a:r>
                <a:rPr lang="en-US" sz="1000" b="1">
                  <a:solidFill>
                    <a:schemeClr val="bg2"/>
                  </a:solidFill>
                </a:rPr>
                <a:t>9 Parabellum al sec</a:t>
              </a:r>
            </a:p>
          </p:txBody>
        </p:sp>
        <p:pic>
          <p:nvPicPr>
            <p:cNvPr id="7" name="Picture 6" descr="9mmLuge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62524" y="1539958"/>
              <a:ext cx="1200854" cy="857753"/>
            </a:xfrm>
            <a:prstGeom prst="rect">
              <a:avLst/>
            </a:prstGeom>
          </p:spPr>
        </p:pic>
      </p:grpSp>
    </p:spTree>
    <p:extLst>
      <p:ext uri="{BB962C8B-B14F-4D97-AF65-F5344CB8AC3E}">
        <p14:creationId xmlns:p14="http://schemas.microsoft.com/office/powerpoint/2010/main" xmlns="" val="40154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La IV generazione</a:t>
            </a:r>
          </a:p>
        </p:txBody>
      </p:sp>
      <p:sp>
        <p:nvSpPr>
          <p:cNvPr id="4" name="TextBox 3"/>
          <p:cNvSpPr txBox="1"/>
          <p:nvPr/>
        </p:nvSpPr>
        <p:spPr>
          <a:xfrm>
            <a:off x="0" y="1516284"/>
            <a:ext cx="9144000" cy="1200329"/>
          </a:xfrm>
          <a:prstGeom prst="rect">
            <a:avLst/>
          </a:prstGeom>
          <a:noFill/>
        </p:spPr>
        <p:txBody>
          <a:bodyPr wrap="square" rtlCol="0">
            <a:spAutoFit/>
          </a:bodyPr>
          <a:lstStyle/>
          <a:p>
            <a:r>
              <a:rPr lang="en-US" smtClean="0"/>
              <a:t>Costi in conto cap. ridotti, sicurezza aumentata, generazione di scorie minimizzata, ulteriore riduzione del rischio di proliferazione di armamenti. Sono concepite per rispondere alle necessità di un ampio spettro di nazioni e di utenti.</a:t>
            </a:r>
          </a:p>
          <a:p>
            <a:r>
              <a:rPr lang="en-US" smtClean="0"/>
              <a:t>Criteri regionali per chiusura del </a:t>
            </a:r>
            <a:endParaRPr lang="en-US"/>
          </a:p>
        </p:txBody>
      </p:sp>
      <p:pic>
        <p:nvPicPr>
          <p:cNvPr id="4098" name="Picture 2"/>
          <p:cNvPicPr>
            <a:picLocks noChangeAspect="1" noChangeArrowheads="1"/>
          </p:cNvPicPr>
          <p:nvPr/>
        </p:nvPicPr>
        <p:blipFill>
          <a:blip r:embed="rId3" cstate="print"/>
          <a:srcRect/>
          <a:stretch>
            <a:fillRect/>
          </a:stretch>
        </p:blipFill>
        <p:spPr bwMode="auto">
          <a:xfrm>
            <a:off x="1215096" y="2716613"/>
            <a:ext cx="6979780" cy="4049167"/>
          </a:xfrm>
          <a:prstGeom prst="rect">
            <a:avLst/>
          </a:prstGeom>
          <a:noFill/>
          <a:ln w="9525">
            <a:noFill/>
            <a:miter lim="800000"/>
            <a:headEnd/>
            <a:tailEnd/>
          </a:ln>
        </p:spPr>
      </p:pic>
      <p:sp>
        <p:nvSpPr>
          <p:cNvPr id="3" name="TextBox 2">
            <a:hlinkClick r:id="rId4" action="ppaction://hlinksldjump" highlightClick="1"/>
          </p:cNvPr>
          <p:cNvSpPr txBox="1"/>
          <p:nvPr/>
        </p:nvSpPr>
        <p:spPr>
          <a:xfrm>
            <a:off x="3253947" y="2386702"/>
            <a:ext cx="3030410" cy="276999"/>
          </a:xfrm>
          <a:prstGeom prst="rect">
            <a:avLst/>
          </a:prstGeom>
          <a:noFill/>
        </p:spPr>
        <p:txBody>
          <a:bodyPr wrap="square" lIns="0" tIns="0" rIns="0" bIns="0" rtlCol="0" anchor="ctr" anchorCtr="1">
            <a:noAutofit/>
          </a:bodyPr>
          <a:lstStyle/>
          <a:p>
            <a:r>
              <a:rPr lang="en-US">
                <a:solidFill>
                  <a:srgbClr val="0000FF"/>
                </a:solidFill>
              </a:rPr>
              <a:t>ciclo del combustibile nucleare</a:t>
            </a:r>
          </a:p>
        </p:txBody>
      </p:sp>
    </p:spTree>
    <p:extLst>
      <p:ext uri="{BB962C8B-B14F-4D97-AF65-F5344CB8AC3E}">
        <p14:creationId xmlns:p14="http://schemas.microsoft.com/office/powerpoint/2010/main" xmlns="" val="22959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La biorimediazione</a:t>
            </a:r>
          </a:p>
        </p:txBody>
      </p:sp>
      <p:sp>
        <p:nvSpPr>
          <p:cNvPr id="3" name="Rectangle 2"/>
          <p:cNvSpPr/>
          <p:nvPr/>
        </p:nvSpPr>
        <p:spPr>
          <a:xfrm>
            <a:off x="0" y="1381679"/>
            <a:ext cx="8001999" cy="954107"/>
          </a:xfrm>
          <a:prstGeom prst="rect">
            <a:avLst/>
          </a:prstGeom>
        </p:spPr>
        <p:txBody>
          <a:bodyPr wrap="none">
            <a:spAutoFit/>
          </a:bodyPr>
          <a:lstStyle/>
          <a:p>
            <a:r>
              <a:rPr lang="en-US" sz="1400" smtClean="0"/>
              <a:t>Tecnologia che usa </a:t>
            </a:r>
            <a:r>
              <a:rPr lang="en-US" sz="1400" smtClean="0"/>
              <a:t>microrganismi </a:t>
            </a:r>
            <a:r>
              <a:rPr lang="en-US" sz="1400" smtClean="0"/>
              <a:t>per </a:t>
            </a:r>
            <a:r>
              <a:rPr lang="en-US" sz="1400" smtClean="0">
                <a:solidFill>
                  <a:srgbClr val="FF0000"/>
                </a:solidFill>
              </a:rPr>
              <a:t>ridurre, eliminare, contenere o trasformare in prodotti innocui  </a:t>
            </a:r>
          </a:p>
          <a:p>
            <a:r>
              <a:rPr lang="en-US" sz="1400" smtClean="0"/>
              <a:t>i contaminanti  presenti negl’impianti</a:t>
            </a:r>
            <a:r>
              <a:rPr lang="en-US" sz="1400"/>
              <a:t>, </a:t>
            </a:r>
            <a:r>
              <a:rPr lang="en-US" sz="1400" smtClean="0"/>
              <a:t>nei suoli,  </a:t>
            </a:r>
            <a:r>
              <a:rPr lang="en-US" sz="1400"/>
              <a:t>n</a:t>
            </a:r>
            <a:r>
              <a:rPr lang="en-US" sz="1400" smtClean="0"/>
              <a:t>elle acque e nell’aria</a:t>
            </a:r>
          </a:p>
          <a:p>
            <a:r>
              <a:rPr lang="en-US" sz="1400">
                <a:solidFill>
                  <a:srgbClr val="0000FF"/>
                </a:solidFill>
              </a:rPr>
              <a:t>                                    </a:t>
            </a:r>
            <a:r>
              <a:rPr lang="en-US" sz="1400" smtClean="0">
                <a:solidFill>
                  <a:srgbClr val="0000FF"/>
                </a:solidFill>
              </a:rPr>
              <a:t> </a:t>
            </a:r>
            <a:r>
              <a:rPr lang="en-US" sz="1400" smtClean="0"/>
              <a:t>6000anni a.C., impianto per liquami nel 1891 Sussex</a:t>
            </a:r>
            <a:r>
              <a:rPr lang="en-US" sz="1400" smtClean="0"/>
              <a:t>, UK</a:t>
            </a:r>
            <a:endParaRPr lang="en-US" sz="1400" smtClean="0"/>
          </a:p>
          <a:p>
            <a:r>
              <a:rPr lang="en-US" sz="1400" smtClean="0"/>
              <a:t> primo uso del termine nella </a:t>
            </a:r>
            <a:r>
              <a:rPr lang="en-US" sz="1400" smtClean="0"/>
              <a:t>letteratura scientifica </a:t>
            </a:r>
            <a:r>
              <a:rPr lang="en-US" sz="1400" smtClean="0"/>
              <a:t>1987!</a:t>
            </a:r>
            <a:endParaRPr lang="en-US" sz="1400"/>
          </a:p>
        </p:txBody>
      </p:sp>
      <p:sp>
        <p:nvSpPr>
          <p:cNvPr id="8" name="TextBox 7"/>
          <p:cNvSpPr txBox="1"/>
          <p:nvPr/>
        </p:nvSpPr>
        <p:spPr>
          <a:xfrm>
            <a:off x="103938" y="2261486"/>
            <a:ext cx="5942321" cy="310444"/>
          </a:xfrm>
          <a:prstGeom prst="rect">
            <a:avLst/>
          </a:prstGeom>
          <a:noFill/>
        </p:spPr>
        <p:txBody>
          <a:bodyPr wrap="square" lIns="0" tIns="0" rIns="0" bIns="0" rtlCol="0" anchor="ctr" anchorCtr="1">
            <a:noAutofit/>
          </a:bodyPr>
          <a:lstStyle/>
          <a:p>
            <a:r>
              <a:rPr lang="en-US" sz="1400" smtClean="0"/>
              <a:t>Radionuclidi  e </a:t>
            </a:r>
            <a:r>
              <a:rPr lang="en-US" sz="1400" smtClean="0"/>
              <a:t> Metalli </a:t>
            </a:r>
            <a:r>
              <a:rPr lang="en-US" sz="1400" smtClean="0"/>
              <a:t>presenti nei siti nucleari: </a:t>
            </a:r>
            <a:r>
              <a:rPr lang="en-US" sz="1400" smtClean="0">
                <a:solidFill>
                  <a:srgbClr val="FF0000"/>
                </a:solidFill>
              </a:rPr>
              <a:t>U, Pu, Tc, Cs, Sr e Cr, Hg, Pb </a:t>
            </a:r>
            <a:r>
              <a:rPr lang="en-US" sz="1400" smtClean="0"/>
              <a:t>  </a:t>
            </a:r>
          </a:p>
        </p:txBody>
      </p:sp>
      <p:grpSp>
        <p:nvGrpSpPr>
          <p:cNvPr id="10" name="Group 9"/>
          <p:cNvGrpSpPr/>
          <p:nvPr/>
        </p:nvGrpSpPr>
        <p:grpSpPr>
          <a:xfrm>
            <a:off x="153836" y="2604041"/>
            <a:ext cx="2759089" cy="2013600"/>
            <a:chOff x="4782864" y="3741741"/>
            <a:chExt cx="2759089" cy="2013600"/>
          </a:xfrm>
        </p:grpSpPr>
        <p:pic>
          <p:nvPicPr>
            <p:cNvPr id="5" name="Picture 4"/>
            <p:cNvPicPr>
              <a:picLocks noChangeAspect="1"/>
            </p:cNvPicPr>
            <p:nvPr/>
          </p:nvPicPr>
          <p:blipFill>
            <a:blip r:embed="rId3" cstate="print"/>
            <a:stretch>
              <a:fillRect/>
            </a:stretch>
          </p:blipFill>
          <p:spPr>
            <a:xfrm>
              <a:off x="4907410" y="3741741"/>
              <a:ext cx="2509996" cy="1798156"/>
            </a:xfrm>
            <a:prstGeom prst="rect">
              <a:avLst/>
            </a:prstGeom>
          </p:spPr>
        </p:pic>
        <p:sp>
          <p:nvSpPr>
            <p:cNvPr id="9" name="TextBox 8"/>
            <p:cNvSpPr txBox="1"/>
            <p:nvPr/>
          </p:nvSpPr>
          <p:spPr>
            <a:xfrm>
              <a:off x="4782864" y="5539897"/>
              <a:ext cx="2759089" cy="215444"/>
            </a:xfrm>
            <a:prstGeom prst="rect">
              <a:avLst/>
            </a:prstGeom>
            <a:noFill/>
          </p:spPr>
          <p:txBody>
            <a:bodyPr wrap="none" rtlCol="0">
              <a:spAutoFit/>
            </a:bodyPr>
            <a:lstStyle/>
            <a:p>
              <a:r>
                <a:rPr lang="en-US" sz="800" smtClean="0"/>
                <a:t>A.Abdelouas et al., The Sci. of Total Env., 250(2000) 21-35</a:t>
              </a:r>
              <a:endParaRPr lang="en-US" sz="800"/>
            </a:p>
          </p:txBody>
        </p:sp>
      </p:grpSp>
      <p:grpSp>
        <p:nvGrpSpPr>
          <p:cNvPr id="13" name="Group 12"/>
          <p:cNvGrpSpPr/>
          <p:nvPr/>
        </p:nvGrpSpPr>
        <p:grpSpPr>
          <a:xfrm>
            <a:off x="153835" y="4617641"/>
            <a:ext cx="2842125" cy="2021389"/>
            <a:chOff x="3150938" y="3120070"/>
            <a:chExt cx="2842125" cy="2021389"/>
          </a:xfrm>
        </p:grpSpPr>
        <p:pic>
          <p:nvPicPr>
            <p:cNvPr id="6" name="Picture 5"/>
            <p:cNvPicPr>
              <a:picLocks noChangeAspect="1"/>
            </p:cNvPicPr>
            <p:nvPr/>
          </p:nvPicPr>
          <p:blipFill>
            <a:blip r:embed="rId4" cstate="print">
              <a:alphaModFix/>
            </a:blip>
            <a:stretch>
              <a:fillRect/>
            </a:stretch>
          </p:blipFill>
          <p:spPr>
            <a:xfrm>
              <a:off x="3285715" y="3120070"/>
              <a:ext cx="2572570" cy="1898278"/>
            </a:xfrm>
            <a:prstGeom prst="rect">
              <a:avLst/>
            </a:prstGeom>
            <a:solidFill>
              <a:schemeClr val="tx1"/>
            </a:solidFill>
          </p:spPr>
        </p:pic>
        <p:sp>
          <p:nvSpPr>
            <p:cNvPr id="11" name="TextBox 10"/>
            <p:cNvSpPr txBox="1"/>
            <p:nvPr/>
          </p:nvSpPr>
          <p:spPr>
            <a:xfrm>
              <a:off x="3150938" y="5018348"/>
              <a:ext cx="2842125" cy="123111"/>
            </a:xfrm>
            <a:prstGeom prst="rect">
              <a:avLst/>
            </a:prstGeom>
            <a:noFill/>
          </p:spPr>
          <p:txBody>
            <a:bodyPr wrap="none" lIns="0" tIns="0" rIns="0" bIns="0" rtlCol="0" anchor="ctr" anchorCtr="1">
              <a:spAutoFit/>
            </a:bodyPr>
            <a:lstStyle/>
            <a:p>
              <a:r>
                <a:rPr lang="en-US" sz="800" smtClean="0"/>
                <a:t> Vysotskii, V., et al. 10  Int. Conf. on C. F. 2003. Cambridge, MA</a:t>
              </a:r>
              <a:endParaRPr lang="en-US" sz="800"/>
            </a:p>
          </p:txBody>
        </p:sp>
      </p:grpSp>
      <p:grpSp>
        <p:nvGrpSpPr>
          <p:cNvPr id="17" name="Group 16"/>
          <p:cNvGrpSpPr/>
          <p:nvPr/>
        </p:nvGrpSpPr>
        <p:grpSpPr>
          <a:xfrm>
            <a:off x="6230933" y="1683235"/>
            <a:ext cx="2795637" cy="2934406"/>
            <a:chOff x="5890765" y="1125147"/>
            <a:chExt cx="2795637" cy="2934406"/>
          </a:xfrm>
        </p:grpSpPr>
        <p:pic>
          <p:nvPicPr>
            <p:cNvPr id="4" name="Picture 3"/>
            <p:cNvPicPr>
              <a:picLocks noChangeAspect="1"/>
            </p:cNvPicPr>
            <p:nvPr/>
          </p:nvPicPr>
          <p:blipFill>
            <a:blip r:embed="rId5" cstate="print"/>
            <a:stretch>
              <a:fillRect/>
            </a:stretch>
          </p:blipFill>
          <p:spPr>
            <a:xfrm>
              <a:off x="5959677" y="1125147"/>
              <a:ext cx="2657812" cy="2811295"/>
            </a:xfrm>
            <a:prstGeom prst="rect">
              <a:avLst/>
            </a:prstGeom>
          </p:spPr>
        </p:pic>
        <p:sp>
          <p:nvSpPr>
            <p:cNvPr id="16" name="TextBox 15"/>
            <p:cNvSpPr txBox="1"/>
            <p:nvPr/>
          </p:nvSpPr>
          <p:spPr>
            <a:xfrm>
              <a:off x="5890765" y="3936442"/>
              <a:ext cx="2795637" cy="123111"/>
            </a:xfrm>
            <a:prstGeom prst="rect">
              <a:avLst/>
            </a:prstGeom>
            <a:noFill/>
          </p:spPr>
          <p:txBody>
            <a:bodyPr wrap="none" lIns="0" tIns="0" rIns="0" bIns="0" rtlCol="0" anchor="ctr" anchorCtr="1">
              <a:spAutoFit/>
            </a:bodyPr>
            <a:lstStyle/>
            <a:p>
              <a:r>
                <a:rPr lang="en-US" sz="800" b="1" smtClean="0"/>
                <a:t>D.A. Moreno et al., </a:t>
              </a:r>
              <a:r>
                <a:rPr lang="en-US" sz="800" smtClean="0"/>
                <a:t>INT. MICROBIOLOGY (2005) 8:223-230</a:t>
              </a:r>
              <a:endParaRPr lang="en-US" sz="800"/>
            </a:p>
          </p:txBody>
        </p:sp>
      </p:grpSp>
      <p:grpSp>
        <p:nvGrpSpPr>
          <p:cNvPr id="22" name="Group 21"/>
          <p:cNvGrpSpPr/>
          <p:nvPr/>
        </p:nvGrpSpPr>
        <p:grpSpPr>
          <a:xfrm>
            <a:off x="3220048" y="2537623"/>
            <a:ext cx="2876108" cy="4160035"/>
            <a:chOff x="3220048" y="2478995"/>
            <a:chExt cx="2876108" cy="4160035"/>
          </a:xfrm>
        </p:grpSpPr>
        <p:grpSp>
          <p:nvGrpSpPr>
            <p:cNvPr id="19" name="Group 18"/>
            <p:cNvGrpSpPr/>
            <p:nvPr/>
          </p:nvGrpSpPr>
          <p:grpSpPr>
            <a:xfrm>
              <a:off x="3220048" y="4255916"/>
              <a:ext cx="2876108" cy="2383114"/>
              <a:chOff x="3220048" y="4255916"/>
              <a:chExt cx="2876108" cy="2383114"/>
            </a:xfrm>
          </p:grpSpPr>
          <p:pic>
            <p:nvPicPr>
              <p:cNvPr id="7" name="Picture 6"/>
              <p:cNvPicPr>
                <a:picLocks noChangeAspect="1"/>
              </p:cNvPicPr>
              <p:nvPr/>
            </p:nvPicPr>
            <p:blipFill>
              <a:blip r:embed="rId6" cstate="print"/>
              <a:stretch>
                <a:fillRect/>
              </a:stretch>
            </p:blipFill>
            <p:spPr>
              <a:xfrm>
                <a:off x="3421594" y="4255916"/>
                <a:ext cx="2422800" cy="2260003"/>
              </a:xfrm>
              <a:prstGeom prst="rect">
                <a:avLst/>
              </a:prstGeom>
            </p:spPr>
          </p:pic>
          <p:sp>
            <p:nvSpPr>
              <p:cNvPr id="14" name="TextBox 13"/>
              <p:cNvSpPr txBox="1"/>
              <p:nvPr/>
            </p:nvSpPr>
            <p:spPr>
              <a:xfrm>
                <a:off x="3220048" y="6423586"/>
                <a:ext cx="2876108" cy="215444"/>
              </a:xfrm>
              <a:prstGeom prst="rect">
                <a:avLst/>
              </a:prstGeom>
              <a:noFill/>
            </p:spPr>
            <p:txBody>
              <a:bodyPr wrap="none" rtlCol="0">
                <a:spAutoFit/>
              </a:bodyPr>
              <a:lstStyle/>
              <a:p>
                <a:r>
                  <a:rPr lang="en-US" sz="800" smtClean="0"/>
                  <a:t>J.R. Lloyd , FEMS Microbiology Reviews 27 (2003) 411-425</a:t>
                </a:r>
                <a:endParaRPr lang="en-US" sz="800"/>
              </a:p>
            </p:txBody>
          </p:sp>
        </p:grpSp>
        <p:pic>
          <p:nvPicPr>
            <p:cNvPr id="2050" name="Picture 2"/>
            <p:cNvPicPr>
              <a:picLocks noChangeAspect="1" noChangeArrowheads="1"/>
            </p:cNvPicPr>
            <p:nvPr/>
          </p:nvPicPr>
          <p:blipFill>
            <a:blip r:embed="rId7" cstate="print"/>
            <a:srcRect/>
            <a:stretch>
              <a:fillRect/>
            </a:stretch>
          </p:blipFill>
          <p:spPr bwMode="auto">
            <a:xfrm>
              <a:off x="3504394" y="2478995"/>
              <a:ext cx="2257200" cy="1811824"/>
            </a:xfrm>
            <a:prstGeom prst="rect">
              <a:avLst/>
            </a:prstGeom>
            <a:noFill/>
            <a:ln w="9525">
              <a:noFill/>
              <a:miter lim="800000"/>
              <a:headEnd/>
              <a:tailEnd/>
            </a:ln>
          </p:spPr>
        </p:pic>
      </p:grpSp>
      <p:grpSp>
        <p:nvGrpSpPr>
          <p:cNvPr id="21" name="Group 20"/>
          <p:cNvGrpSpPr/>
          <p:nvPr/>
        </p:nvGrpSpPr>
        <p:grpSpPr>
          <a:xfrm>
            <a:off x="6230933" y="4642135"/>
            <a:ext cx="2640466" cy="1996895"/>
            <a:chOff x="311878" y="4642135"/>
            <a:chExt cx="2640466" cy="1996895"/>
          </a:xfrm>
        </p:grpSpPr>
        <p:pic>
          <p:nvPicPr>
            <p:cNvPr id="2051" name="Picture 3"/>
            <p:cNvPicPr>
              <a:picLocks noChangeAspect="1" noChangeArrowheads="1"/>
            </p:cNvPicPr>
            <p:nvPr/>
          </p:nvPicPr>
          <p:blipFill>
            <a:blip r:embed="rId8" cstate="print"/>
            <a:srcRect/>
            <a:stretch>
              <a:fillRect/>
            </a:stretch>
          </p:blipFill>
          <p:spPr bwMode="auto">
            <a:xfrm>
              <a:off x="393861" y="4642135"/>
              <a:ext cx="2476500" cy="1781175"/>
            </a:xfrm>
            <a:prstGeom prst="rect">
              <a:avLst/>
            </a:prstGeom>
            <a:noFill/>
            <a:ln w="9525">
              <a:noFill/>
              <a:miter lim="800000"/>
              <a:headEnd/>
              <a:tailEnd/>
            </a:ln>
          </p:spPr>
        </p:pic>
        <p:sp>
          <p:nvSpPr>
            <p:cNvPr id="20" name="TextBox 19"/>
            <p:cNvSpPr txBox="1"/>
            <p:nvPr/>
          </p:nvSpPr>
          <p:spPr>
            <a:xfrm>
              <a:off x="311878" y="6423586"/>
              <a:ext cx="2640466" cy="215444"/>
            </a:xfrm>
            <a:prstGeom prst="rect">
              <a:avLst/>
            </a:prstGeom>
            <a:noFill/>
          </p:spPr>
          <p:txBody>
            <a:bodyPr wrap="none" rtlCol="0">
              <a:spAutoFit/>
            </a:bodyPr>
            <a:lstStyle/>
            <a:p>
              <a:r>
                <a:rPr lang="en-US" sz="800" smtClean="0"/>
                <a:t>Reguera, G. et al., Proc. Natl Acad. Sci. USA. Sept 2011</a:t>
              </a:r>
              <a:endParaRPr lang="en-US" sz="800"/>
            </a:p>
          </p:txBody>
        </p:sp>
      </p:grpSp>
      <p:sp>
        <p:nvSpPr>
          <p:cNvPr id="12" name="TextBox 11">
            <a:hlinkClick r:id="rId9" action="ppaction://hlinksldjump"/>
          </p:cNvPr>
          <p:cNvSpPr txBox="1"/>
          <p:nvPr/>
        </p:nvSpPr>
        <p:spPr>
          <a:xfrm>
            <a:off x="82800" y="1807200"/>
            <a:ext cx="1646785" cy="276999"/>
          </a:xfrm>
          <a:prstGeom prst="rect">
            <a:avLst/>
          </a:prstGeom>
          <a:noFill/>
        </p:spPr>
        <p:txBody>
          <a:bodyPr wrap="square" lIns="0" tIns="0" rIns="0" bIns="0" rtlCol="0" anchor="ctr" anchorCtr="1">
            <a:noAutofit/>
          </a:bodyPr>
          <a:lstStyle/>
          <a:p>
            <a:r>
              <a:rPr lang="en-US"/>
              <a:t> </a:t>
            </a:r>
            <a:r>
              <a:rPr lang="en-US" sz="1400">
                <a:solidFill>
                  <a:srgbClr val="0000FF"/>
                </a:solidFill>
              </a:rPr>
              <a:t>Pile di compostaggio </a:t>
            </a:r>
            <a:endParaRPr lang="en-US" sz="1400"/>
          </a:p>
        </p:txBody>
      </p:sp>
    </p:spTree>
    <p:extLst>
      <p:ext uri="{BB962C8B-B14F-4D97-AF65-F5344CB8AC3E}">
        <p14:creationId xmlns:p14="http://schemas.microsoft.com/office/powerpoint/2010/main" xmlns="" val="2729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hlinkshowjump?jump=endshow" highlightClick="1"/>
          </p:cNvPr>
          <p:cNvPicPr>
            <a:picLocks noChangeAspect="1"/>
          </p:cNvPicPr>
          <p:nvPr/>
        </p:nvPicPr>
        <p:blipFill>
          <a:blip r:embed="rId3" cstate="print"/>
          <a:stretch>
            <a:fillRect/>
          </a:stretch>
        </p:blipFill>
        <p:spPr>
          <a:xfrm>
            <a:off x="1714500" y="286978"/>
            <a:ext cx="6122377" cy="6418621"/>
          </a:xfrm>
          <a:prstGeom prst="rect">
            <a:avLst/>
          </a:prstGeom>
        </p:spPr>
      </p:pic>
    </p:spTree>
    <p:extLst>
      <p:ext uri="{BB962C8B-B14F-4D97-AF65-F5344CB8AC3E}">
        <p14:creationId xmlns:p14="http://schemas.microsoft.com/office/powerpoint/2010/main" xmlns="" val="3993400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12151</TotalTime>
  <Words>1968</Words>
  <Application>Microsoft Office PowerPoint</Application>
  <PresentationFormat>On-screen Show (4:3)</PresentationFormat>
  <Paragraphs>279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Precedent</vt:lpstr>
      <vt:lpstr>Il Ciclo del Combustibile NUCLEARE</vt:lpstr>
      <vt:lpstr>Il trattamento delle scorie radioattive</vt:lpstr>
      <vt:lpstr>L’inventario radiotossicologico</vt:lpstr>
      <vt:lpstr>Il RITRATTAMENTO delle scorie</vt:lpstr>
      <vt:lpstr>La trasmutazione delle scorie</vt:lpstr>
      <vt:lpstr>X-ADS: i programmi europei (dal V PQ)</vt:lpstr>
      <vt:lpstr>La IV generazione</vt:lpstr>
      <vt:lpstr>La biorimediazione</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LNF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fisica della fusione Nucleare stellare</dc:title>
  <dc:creator>Sergio Bartalucci</dc:creator>
  <cp:lastModifiedBy>LNF</cp:lastModifiedBy>
  <cp:revision>299</cp:revision>
  <dcterms:created xsi:type="dcterms:W3CDTF">2011-11-07T16:51:10Z</dcterms:created>
  <dcterms:modified xsi:type="dcterms:W3CDTF">2011-12-13T21:59:02Z</dcterms:modified>
</cp:coreProperties>
</file>