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2"/>
  </p:notesMasterIdLst>
  <p:sldIdLst>
    <p:sldId id="256" r:id="rId2"/>
    <p:sldId id="416" r:id="rId3"/>
    <p:sldId id="417" r:id="rId4"/>
    <p:sldId id="418" r:id="rId5"/>
    <p:sldId id="419" r:id="rId6"/>
    <p:sldId id="420" r:id="rId7"/>
    <p:sldId id="351" r:id="rId8"/>
    <p:sldId id="409" r:id="rId9"/>
    <p:sldId id="413" r:id="rId10"/>
    <p:sldId id="352" r:id="rId11"/>
    <p:sldId id="353" r:id="rId12"/>
    <p:sldId id="354" r:id="rId13"/>
    <p:sldId id="410" r:id="rId14"/>
    <p:sldId id="408" r:id="rId15"/>
    <p:sldId id="421" r:id="rId16"/>
    <p:sldId id="435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6" r:id="rId31"/>
    <p:sldId id="437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CFFE063-26A9-427E-9E5E-BDE6BF80215E}">
          <p14:sldIdLst>
            <p14:sldId id="256"/>
            <p14:sldId id="416"/>
            <p14:sldId id="417"/>
            <p14:sldId id="418"/>
            <p14:sldId id="419"/>
            <p14:sldId id="420"/>
            <p14:sldId id="351"/>
            <p14:sldId id="409"/>
            <p14:sldId id="413"/>
            <p14:sldId id="352"/>
            <p14:sldId id="353"/>
            <p14:sldId id="354"/>
            <p14:sldId id="410"/>
            <p14:sldId id="408"/>
            <p14:sldId id="421"/>
            <p14:sldId id="435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6"/>
            <p14:sldId id="437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</p14:sldIdLst>
        </p14:section>
        <p14:section name="Sezione senza titolo" id="{4CC12FDE-64FD-4481-AD4A-398445878E7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24" autoAdjust="0"/>
  </p:normalViewPr>
  <p:slideViewPr>
    <p:cSldViewPr>
      <p:cViewPr>
        <p:scale>
          <a:sx n="70" d="100"/>
          <a:sy n="70" d="100"/>
        </p:scale>
        <p:origin x="-190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0A0CA-5D53-48CE-A08E-4BA73B7B0A5C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77B1-83B2-4514-82D1-246178F17C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C77B1-83B2-4514-82D1-246178F17C8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</a:schemeClr>
            </a:gs>
            <a:gs pos="40000">
              <a:srgbClr val="0E4F5E"/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136904" cy="2736304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it-IT" sz="40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/>
            </a:r>
            <a:br>
              <a:rPr lang="it-IT" sz="40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</a:br>
            <a:r>
              <a:rPr lang="it-IT" sz="32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>STRUMENTI PER LA MISURA DEGLI EFFETTI DI SEGNALI AMBIENTALI DEBOLI</a:t>
            </a:r>
            <a:endParaRPr lang="it-IT" sz="3200" dirty="0">
              <a:solidFill>
                <a:schemeClr val="tx1"/>
              </a:solidFill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35696" y="2996952"/>
            <a:ext cx="6656784" cy="1728192"/>
          </a:xfrm>
        </p:spPr>
        <p:txBody>
          <a:bodyPr>
            <a:normAutofit fontScale="70000" lnSpcReduction="20000"/>
          </a:bodyPr>
          <a:lstStyle/>
          <a:p>
            <a:r>
              <a:rPr lang="it-IT" sz="3200" dirty="0">
                <a:solidFill>
                  <a:schemeClr val="tx1"/>
                </a:solidFill>
              </a:rPr>
              <a:t>Prof. </a:t>
            </a:r>
            <a:r>
              <a:rPr lang="it-IT" sz="3200" b="1" i="1" dirty="0">
                <a:solidFill>
                  <a:schemeClr val="tx1"/>
                </a:solidFill>
              </a:rPr>
              <a:t>Massimo Scalia </a:t>
            </a:r>
          </a:p>
          <a:p>
            <a:r>
              <a:rPr lang="it-IT" sz="3200" dirty="0" smtClean="0">
                <a:solidFill>
                  <a:schemeClr val="tx1"/>
                </a:solidFill>
              </a:rPr>
              <a:t>CIRPS (CENTRO INTERUNIVERSITARIO DI RICERCA PER LO SVILUPPO SOSTENIBILE) </a:t>
            </a:r>
            <a:endParaRPr lang="it-IT" sz="3200" dirty="0">
              <a:solidFill>
                <a:schemeClr val="tx1"/>
              </a:solidFill>
            </a:endParaRPr>
          </a:p>
          <a:p>
            <a:r>
              <a:rPr lang="it-IT" sz="3200" dirty="0">
                <a:solidFill>
                  <a:schemeClr val="tx1"/>
                </a:solidFill>
              </a:rPr>
              <a:t>Dott. </a:t>
            </a:r>
            <a:r>
              <a:rPr lang="it-IT" sz="3200" b="1" i="1" dirty="0">
                <a:solidFill>
                  <a:schemeClr val="tx1"/>
                </a:solidFill>
              </a:rPr>
              <a:t>Massimo </a:t>
            </a:r>
            <a:r>
              <a:rPr lang="it-IT" sz="3200" b="1" i="1" dirty="0" err="1">
                <a:solidFill>
                  <a:schemeClr val="tx1"/>
                </a:solidFill>
              </a:rPr>
              <a:t>Sperini</a:t>
            </a:r>
            <a:endParaRPr lang="it-IT" sz="3200" b="1" i="1" dirty="0">
              <a:solidFill>
                <a:schemeClr val="tx1"/>
              </a:solidFill>
            </a:endParaRPr>
          </a:p>
          <a:p>
            <a:r>
              <a:rPr lang="it-IT" sz="3200" dirty="0">
                <a:solidFill>
                  <a:schemeClr val="tx1"/>
                </a:solidFill>
              </a:rPr>
              <a:t>Fisico, Docente di </a:t>
            </a:r>
            <a:r>
              <a:rPr lang="it-IT" sz="3200" dirty="0" smtClean="0">
                <a:solidFill>
                  <a:schemeClr val="tx1"/>
                </a:solidFill>
              </a:rPr>
              <a:t>elettronica</a:t>
            </a:r>
            <a:endParaRPr lang="it-IT" sz="32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3200" dirty="0" smtClean="0"/>
              <a:t>L’ANALISI DEI DATI E’ EFFETTUATA TRAMITE PERSONAL COMPUTER </a:t>
            </a:r>
          </a:p>
          <a:p>
            <a:pPr marL="109728" indent="0" algn="ctr">
              <a:buNone/>
            </a:pPr>
            <a:endParaRPr lang="it-IT" sz="1600" dirty="0"/>
          </a:p>
          <a:p>
            <a:pPr marL="109728" indent="0" algn="ctr">
              <a:buNone/>
            </a:pPr>
            <a:r>
              <a:rPr lang="it-IT" sz="3200" dirty="0" smtClean="0"/>
              <a:t>I PROGRAMMI A DISPOSIZIONE CONSENTONO LO SVOLGIMENTO DI TUTTE LE FUNZIONI OPERATIVE IN MANIERA FACILE ED INTUITIVA</a:t>
            </a:r>
            <a:endParaRPr lang="it-IT" sz="32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it-IT" sz="4400" i="1" dirty="0" smtClean="0">
                <a:solidFill>
                  <a:schemeClr val="tx1"/>
                </a:solidFill>
              </a:rPr>
              <a:t>APEC 200</a:t>
            </a:r>
            <a:endParaRPr lang="it-IT" sz="4400" i="1" dirty="0">
              <a:solidFill>
                <a:schemeClr val="tx1"/>
              </a:solidFill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547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4400" dirty="0" smtClean="0"/>
          </a:p>
          <a:p>
            <a:pPr marL="109728" indent="0" algn="ctr">
              <a:buNone/>
            </a:pPr>
            <a:r>
              <a:rPr lang="it-IT" sz="4400" dirty="0" smtClean="0"/>
              <a:t>LO SCAMBIO DATI TRA APPARATO E COMPUTER AVVIENE TRAMITE FIBRA OTTICA</a:t>
            </a:r>
            <a:endParaRPr lang="it-IT" sz="4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i="1" dirty="0" smtClean="0">
                <a:solidFill>
                  <a:srgbClr val="FF0000"/>
                </a:solidFill>
              </a:rPr>
              <a:t/>
            </a:r>
            <a:br>
              <a:rPr lang="it-IT" sz="4400" i="1" dirty="0" smtClean="0">
                <a:solidFill>
                  <a:srgbClr val="FF0000"/>
                </a:solidFill>
              </a:rPr>
            </a:br>
            <a:r>
              <a:rPr lang="it-IT" sz="4900" i="1" dirty="0" smtClean="0">
                <a:solidFill>
                  <a:schemeClr val="tx1"/>
                </a:solidFill>
              </a:rPr>
              <a:t>APEC 200</a:t>
            </a:r>
            <a:endParaRPr lang="it-IT" sz="4900" i="1" dirty="0">
              <a:solidFill>
                <a:schemeClr val="tx1"/>
              </a:solidFill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8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55576" y="1988840"/>
            <a:ext cx="7931224" cy="40184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sz="3600" dirty="0" smtClean="0"/>
              <a:t>L’ARCHITETTURA DEL SISTEMA PERMETTE </a:t>
            </a:r>
          </a:p>
          <a:p>
            <a:pPr marL="109728" indent="0">
              <a:buNone/>
            </a:pPr>
            <a:endParaRPr lang="it-IT" sz="2000" dirty="0" smtClean="0"/>
          </a:p>
          <a:p>
            <a:r>
              <a:rPr lang="it-IT" sz="3200" dirty="0" smtClean="0"/>
              <a:t>FLESSIBILITA’ </a:t>
            </a:r>
          </a:p>
          <a:p>
            <a:r>
              <a:rPr lang="it-IT" sz="3200" dirty="0" smtClean="0"/>
              <a:t>ELEVATA PRECISIONE NELLE MISURE</a:t>
            </a:r>
          </a:p>
          <a:p>
            <a:r>
              <a:rPr lang="it-IT" sz="3200" dirty="0" smtClean="0"/>
              <a:t>CREAZIONE DI BANCHE DATI</a:t>
            </a:r>
            <a:endParaRPr lang="it-IT" sz="32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i="1" dirty="0" smtClean="0">
                <a:solidFill>
                  <a:srgbClr val="FF0000"/>
                </a:solidFill>
              </a:rPr>
              <a:t/>
            </a:r>
            <a:br>
              <a:rPr lang="it-IT" sz="4400" i="1" dirty="0" smtClean="0">
                <a:solidFill>
                  <a:srgbClr val="FF0000"/>
                </a:solidFill>
              </a:rPr>
            </a:br>
            <a:r>
              <a:rPr lang="it-IT" sz="4900" i="1" dirty="0" smtClean="0">
                <a:solidFill>
                  <a:schemeClr val="tx1"/>
                </a:solidFill>
              </a:rPr>
              <a:t>APEC 200</a:t>
            </a:r>
            <a:endParaRPr lang="it-IT" sz="4900" i="1" dirty="0">
              <a:solidFill>
                <a:schemeClr val="tx1"/>
              </a:solidFill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0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3600" dirty="0" smtClean="0"/>
              <a:t>Con elettrodi di dimensioni standard si possono effettuare misure dei parametri elettrocutanei tramite stimolazioni di natura elettrica applicabili sulla cute, che appartengono all’ambito dell’elettrofisiologia </a:t>
            </a:r>
            <a:endParaRPr lang="it-IT" sz="3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it-IT" sz="4400" i="1" dirty="0" smtClean="0">
                <a:solidFill>
                  <a:schemeClr val="tx1"/>
                </a:solidFill>
              </a:rPr>
              <a:t>APEC 200</a:t>
            </a:r>
            <a:endParaRPr lang="it-IT" sz="4400" i="1" dirty="0">
              <a:solidFill>
                <a:schemeClr val="tx1"/>
              </a:solidFill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2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80920" cy="5040560"/>
          </a:xfrm>
        </p:spPr>
        <p:txBody>
          <a:bodyPr anchor="t">
            <a:normAutofit/>
          </a:bodyPr>
          <a:lstStyle/>
          <a:p>
            <a:pPr indent="0" algn="ctr"/>
            <a:r>
              <a:rPr lang="it-IT" sz="3200" b="1" dirty="0" smtClean="0">
                <a:solidFill>
                  <a:schemeClr val="bg1"/>
                </a:solidFill>
              </a:rPr>
              <a:t/>
            </a:r>
            <a:br>
              <a:rPr lang="it-IT" sz="3200" b="1" dirty="0" smtClean="0">
                <a:solidFill>
                  <a:schemeClr val="bg1"/>
                </a:solidFill>
              </a:rPr>
            </a:br>
            <a:endParaRPr lang="it-IT" sz="3600" u="sng" dirty="0">
              <a:solidFill>
                <a:schemeClr val="bg1"/>
              </a:solidFill>
            </a:endParaRP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836712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APEC</a:t>
            </a:r>
          </a:p>
          <a:p>
            <a:pPr algn="ctr"/>
            <a:endParaRPr lang="it-IT" sz="1200" b="1" i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endParaRPr lang="it-IT" b="1" i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it-IT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E’ in grado di rilevare le modificazioni dei parametri elettrocutanei in soggetti sani e meteorosensibili, prima del cambiamento meteorologico.</a:t>
            </a:r>
          </a:p>
          <a:p>
            <a:pPr algn="ctr"/>
            <a:r>
              <a:rPr lang="it-IT" sz="28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Il confronto fra soggetti sani e non permette di  realizzare una possibile diagnostica preventiva</a:t>
            </a:r>
            <a:endParaRPr lang="it-IT" sz="28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it-IT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come, ad es. , per l’infarto del miocardio  in soggetti predisposti (quelli meteorosensibili).</a:t>
            </a:r>
          </a:p>
          <a:p>
            <a:pPr algn="ctr"/>
            <a:endParaRPr lang="it-IT" sz="14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endParaRPr lang="it-IT" sz="2800" b="1" i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147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Dal </a:t>
            </a:r>
            <a:r>
              <a:rPr lang="it-IT" dirty="0"/>
              <a:t>punto di vista  della ricerca , finalità per la quale l’APEC è stato progettato, la sostituzione degli elettrodi con </a:t>
            </a:r>
            <a:r>
              <a:rPr lang="it-IT" dirty="0" err="1"/>
              <a:t>nanosensori</a:t>
            </a:r>
            <a:r>
              <a:rPr lang="it-IT" dirty="0"/>
              <a:t> consente la misura e lo studio accurato di parametri cellulari, i cui valori sono stati oggetto di stime teoriche e di misure soltanto negli ultimissimi anni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APEC</a:t>
            </a:r>
          </a:p>
        </p:txBody>
      </p:sp>
    </p:spTree>
    <p:extLst>
      <p:ext uri="{BB962C8B-B14F-4D97-AF65-F5344CB8AC3E}">
        <p14:creationId xmlns:p14="http://schemas.microsoft.com/office/powerpoint/2010/main" val="3017303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109728" indent="0" algn="ctr">
              <a:buNone/>
            </a:pPr>
            <a:r>
              <a:rPr lang="it-IT" sz="3600" dirty="0" smtClean="0"/>
              <a:t>Si tratta di </a:t>
            </a:r>
            <a:r>
              <a:rPr lang="it-IT" sz="3600" i="1" dirty="0" smtClean="0"/>
              <a:t>antenne a </a:t>
            </a:r>
            <a:r>
              <a:rPr lang="it-IT" sz="3600" i="1" dirty="0" err="1" smtClean="0"/>
              <a:t>nanosensore</a:t>
            </a:r>
            <a:r>
              <a:rPr lang="it-IT" sz="3600" i="1" dirty="0" smtClean="0"/>
              <a:t> </a:t>
            </a:r>
            <a:r>
              <a:rPr lang="it-IT" sz="3600" dirty="0" smtClean="0"/>
              <a:t>progettate per rivelare e misurare a livello cellulare campi elettromagnetici endogeni di bassa frequenza e a radiofrequenza e microonde, nella regione di campo vicino</a:t>
            </a:r>
            <a:endParaRPr lang="it-IT" sz="36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APEC</a:t>
            </a:r>
          </a:p>
        </p:txBody>
      </p:sp>
    </p:spTree>
    <p:extLst>
      <p:ext uri="{BB962C8B-B14F-4D97-AF65-F5344CB8AC3E}">
        <p14:creationId xmlns:p14="http://schemas.microsoft.com/office/powerpoint/2010/main" val="153095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Nei </a:t>
            </a:r>
            <a:r>
              <a:rPr lang="it-IT" dirty="0"/>
              <a:t>sistemi viventi ci sono campi elettromagnetici (CEM) cellulari generati:</a:t>
            </a:r>
            <a:br>
              <a:rPr lang="it-IT" dirty="0"/>
            </a:br>
            <a:r>
              <a:rPr lang="it-IT" dirty="0"/>
              <a:t>dall’attività </a:t>
            </a:r>
            <a:r>
              <a:rPr lang="it-IT" dirty="0" smtClean="0"/>
              <a:t>metabolica 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dalla temperatura a livello macroscopico (presente anche nel non vivente)</a:t>
            </a:r>
            <a:endParaRPr lang="it-IT" dirty="0" smtClean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 smtClean="0">
                <a:solidFill>
                  <a:schemeClr val="tx1"/>
                </a:solidFill>
              </a:rPr>
              <a:t>CEM ENDOGENI</a:t>
            </a:r>
            <a:endParaRPr lang="it-IT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3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I CEM cellulari o endogeni sono specifici degli organismi viventi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22358"/>
            <a:ext cx="2520280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3204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CEM ENDOGENI</a:t>
            </a:r>
            <a:endParaRPr lang="it-IT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704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115212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>BIOELETTROMAGNETISMO</a:t>
            </a:r>
            <a:endParaRPr lang="it-IT" sz="3200" dirty="0">
              <a:solidFill>
                <a:schemeClr val="tx1"/>
              </a:solidFill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272808" cy="4320480"/>
          </a:xfrm>
        </p:spPr>
        <p:txBody>
          <a:bodyPr>
            <a:norm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Gli </a:t>
            </a:r>
            <a:r>
              <a:rPr lang="it-IT" dirty="0">
                <a:solidFill>
                  <a:schemeClr val="tx1"/>
                </a:solidFill>
              </a:rPr>
              <a:t>anni ‘60 hanno rappresentato un periodo in cui le ricerche sulla bioelettricità hanno ricevuto nuova linfa vitale, grazie alle osservazioni sul campo magnetico originato dall’attività cardiaca e da quella cerebrale.</a:t>
            </a:r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822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8280920" cy="40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7"/>
            <a:ext cx="7776864" cy="40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3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87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6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7686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2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9"/>
            <a:ext cx="79208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CEM ENDOGENI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115212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>BIOELETTROMAGNETISMO</a:t>
            </a:r>
            <a:endParaRPr lang="it-IT" sz="3200" dirty="0">
              <a:solidFill>
                <a:schemeClr val="tx1"/>
              </a:solidFill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272808" cy="4320480"/>
          </a:xfrm>
        </p:spPr>
        <p:txBody>
          <a:bodyPr>
            <a:norm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Nei </a:t>
            </a:r>
            <a:r>
              <a:rPr lang="it-IT" dirty="0">
                <a:solidFill>
                  <a:schemeClr val="tx1"/>
                </a:solidFill>
              </a:rPr>
              <a:t>successivi anni ‘70 è stata scoperta l’azione del campo magnetico terrestre sui ritmi circadiani e soprattutto l’influenza dei campi ELF (frequenze estremamente basse) sul </a:t>
            </a:r>
            <a:r>
              <a:rPr lang="it-IT" dirty="0" smtClean="0">
                <a:solidFill>
                  <a:schemeClr val="tx1"/>
                </a:solidFill>
              </a:rPr>
              <a:t>comportamento </a:t>
            </a:r>
            <a:r>
              <a:rPr lang="it-IT" dirty="0">
                <a:solidFill>
                  <a:schemeClr val="tx1"/>
                </a:solidFill>
              </a:rPr>
              <a:t>della ghiandola pineale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773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 disturbi dei CEM </a:t>
            </a:r>
            <a:r>
              <a:rPr lang="it-IT" sz="3200" dirty="0" smtClean="0">
                <a:solidFill>
                  <a:schemeClr val="tx1"/>
                </a:solidFill>
              </a:rPr>
              <a:t>endogeni possono </a:t>
            </a:r>
            <a:r>
              <a:rPr lang="it-IT" sz="3200" dirty="0">
                <a:solidFill>
                  <a:schemeClr val="tx1"/>
                </a:solidFill>
              </a:rPr>
              <a:t>essere correlati a processi patologici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40760" cy="30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 disturbi dei CEM </a:t>
            </a:r>
            <a:r>
              <a:rPr lang="it-IT" sz="3200" dirty="0" smtClean="0">
                <a:solidFill>
                  <a:schemeClr val="tx1"/>
                </a:solidFill>
              </a:rPr>
              <a:t>endogeni possono </a:t>
            </a:r>
            <a:r>
              <a:rPr lang="it-IT" sz="3200" dirty="0">
                <a:solidFill>
                  <a:schemeClr val="tx1"/>
                </a:solidFill>
              </a:rPr>
              <a:t>essere correlati a processi patologici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I microtubuli generano campi elettromagnetici in due intervalli di frequenza (circa 10 KHz e circa 10 MHz). I mitocondri delle cellule cancerose generano forti CEM endogeni (MV/m) che cambiando la struttura dei microtubuli li allontana dalla loro frequenza naturale di oscillazione.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23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 smtClean="0">
                <a:solidFill>
                  <a:schemeClr val="tx1"/>
                </a:solidFill>
              </a:rPr>
              <a:t>Apec</a:t>
            </a:r>
            <a:r>
              <a:rPr lang="it-IT" sz="3200" dirty="0" smtClean="0">
                <a:solidFill>
                  <a:schemeClr val="tx1"/>
                </a:solidFill>
              </a:rPr>
              <a:t> come mezzo diagnostico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La misura con </a:t>
            </a:r>
            <a:r>
              <a:rPr lang="it-IT" dirty="0" err="1" smtClean="0"/>
              <a:t>nanosensori</a:t>
            </a:r>
            <a:r>
              <a:rPr lang="it-IT" dirty="0" smtClean="0"/>
              <a:t> dell’allontanamento dalla frequenza di oscillazione naturale dei microtubuli rende l’</a:t>
            </a:r>
            <a:r>
              <a:rPr lang="it-IT" dirty="0" err="1" smtClean="0"/>
              <a:t>Apec</a:t>
            </a:r>
            <a:r>
              <a:rPr lang="it-IT" dirty="0" smtClean="0"/>
              <a:t> un potente mezzo per la diagnosi precoce del cancro.</a:t>
            </a:r>
          </a:p>
        </p:txBody>
      </p:sp>
    </p:spTree>
    <p:extLst>
      <p:ext uri="{BB962C8B-B14F-4D97-AF65-F5344CB8AC3E}">
        <p14:creationId xmlns:p14="http://schemas.microsoft.com/office/powerpoint/2010/main" val="15347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 smtClean="0"/>
              <a:t>L’AGOPUNTURA </a:t>
            </a:r>
            <a:r>
              <a:rPr lang="it-IT" dirty="0"/>
              <a:t>E’ UNA TECNICA TERAPEUTICA (AGO + PUNTURA) CHE CONSISTE NELLA STIMOLAZIONE CON SOTTILI AGHI METALLICI DEI «PUNTI DELL’AGOPUNTURA» [</a:t>
            </a:r>
            <a:r>
              <a:rPr lang="it-IT" dirty="0" smtClean="0"/>
              <a:t>AP]</a:t>
            </a:r>
          </a:p>
          <a:p>
            <a:pPr marL="109728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0124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/>
              <a:t>SI SUPPONE CHE L’AGOPUNTURA SIA IN GRADO DI INDURRE POTENZIALI ELETTRICI DI TIPO IMPULSIVO NEL MESENCEFALO  O NELL’IPOFISI, GENERANDO COSI’ NEUROTRASMETTITORI CHE AGISCONO COME ANALGESICI</a:t>
            </a:r>
            <a:br>
              <a:rPr lang="it-IT" dirty="0"/>
            </a:br>
            <a:endParaRPr lang="it-IT" dirty="0"/>
          </a:p>
          <a:p>
            <a:pPr marL="109728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2770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CON </a:t>
            </a:r>
            <a:r>
              <a:rPr lang="it-IT" dirty="0"/>
              <a:t>IL NOME DI NEUROREFLESSOTERAPIA L’AGOPUNTURA E’ DIVENUTA MATERIA  DI STUDIO IN ALCUNE UNIVERSITA’ ITALIANE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47574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 smtClean="0"/>
              <a:t>L’ELETTROAGOPUNTURA </a:t>
            </a:r>
            <a:r>
              <a:rPr lang="it-IT" dirty="0"/>
              <a:t>SOSTITUISCE LA STIMOLAZIONE DI TIPO MECCANICO MEDIANTE AGHI CON CORRENTI DI BASSA FREQUENZA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541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INDIVIDUATO </a:t>
            </a:r>
            <a:r>
              <a:rPr lang="it-IT" dirty="0"/>
              <a:t>IL PUNTO SI PROCEDE ALLA </a:t>
            </a:r>
            <a:r>
              <a:rPr lang="it-IT" dirty="0" smtClean="0"/>
              <a:t>STIMOLAZIONE. L’APEC CONSENTE </a:t>
            </a:r>
            <a:r>
              <a:rPr lang="it-IT" dirty="0"/>
              <a:t>DI APPLICARE TUTTE LE FORME D’ONDA: SINUSOIDE , QUADRA, DENTE DI SEGA, CINESE.</a:t>
            </a:r>
            <a:br>
              <a:rPr lang="it-IT" dirty="0"/>
            </a:br>
            <a:r>
              <a:rPr lang="it-IT" dirty="0"/>
              <a:t>CON</a:t>
            </a:r>
            <a:br>
              <a:rPr lang="it-IT" dirty="0"/>
            </a:br>
            <a:r>
              <a:rPr lang="it-IT" dirty="0"/>
              <a:t>POLARITA’ POSITIVA O NEGATIVA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</p:spTree>
    <p:extLst>
      <p:ext uri="{BB962C8B-B14F-4D97-AF65-F5344CB8AC3E}">
        <p14:creationId xmlns:p14="http://schemas.microsoft.com/office/powerpoint/2010/main" val="333689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2088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1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LA </a:t>
            </a:r>
            <a:r>
              <a:rPr lang="it-IT" dirty="0"/>
              <a:t>TECNICA DI ELETTROAGOPUNTURA ORA DESCRITTA E’ DETTA </a:t>
            </a:r>
            <a:br>
              <a:rPr lang="it-IT" dirty="0"/>
            </a:br>
            <a:r>
              <a:rPr lang="it-IT" dirty="0"/>
              <a:t>TENS</a:t>
            </a:r>
            <a:br>
              <a:rPr lang="it-IT" dirty="0"/>
            </a:br>
            <a:r>
              <a:rPr lang="it-IT" dirty="0"/>
              <a:t>ACRONIMO DI</a:t>
            </a:r>
            <a:br>
              <a:rPr lang="it-IT" dirty="0"/>
            </a:br>
            <a:r>
              <a:rPr lang="it-IT" dirty="0"/>
              <a:t>TRANSCUTANEOUS ELECTRICAL NERVE STIMULATION</a:t>
            </a:r>
            <a:br>
              <a:rPr lang="it-IT" dirty="0"/>
            </a:br>
            <a:r>
              <a:rPr lang="it-IT" dirty="0"/>
              <a:t>(elettrostimolazione nervosa sottocutanea)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408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115212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>BIOELETTROMAGNETISMO</a:t>
            </a:r>
            <a:endParaRPr lang="it-IT" sz="3200" dirty="0">
              <a:solidFill>
                <a:schemeClr val="tx1"/>
              </a:solidFill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272808" cy="4320480"/>
          </a:xfrm>
        </p:spPr>
        <p:txBody>
          <a:bodyPr>
            <a:norm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Nel 1970 fu pubblicata una </a:t>
            </a:r>
            <a:r>
              <a:rPr lang="it-IT" dirty="0">
                <a:solidFill>
                  <a:schemeClr val="tx1"/>
                </a:solidFill>
              </a:rPr>
              <a:t>delle prime rassegne sugli effetti biologici del campo elettromagnetico, “</a:t>
            </a:r>
            <a:r>
              <a:rPr lang="it-IT" dirty="0" err="1">
                <a:solidFill>
                  <a:schemeClr val="tx1"/>
                </a:solidFill>
              </a:rPr>
              <a:t>Electromagnetic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field</a:t>
            </a:r>
            <a:r>
              <a:rPr lang="it-IT" dirty="0">
                <a:solidFill>
                  <a:schemeClr val="tx1"/>
                </a:solidFill>
              </a:rPr>
              <a:t> and life” (alla lettera, Il campo elettromagnetico e la vita), di A.S. </a:t>
            </a:r>
            <a:r>
              <a:rPr lang="it-IT" dirty="0" err="1" smtClean="0">
                <a:solidFill>
                  <a:schemeClr val="tx1"/>
                </a:solidFill>
              </a:rPr>
              <a:t>Presman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038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</a:rPr>
              <a:t>Apec</a:t>
            </a:r>
            <a:r>
              <a:rPr lang="it-IT" sz="3200" dirty="0">
                <a:solidFill>
                  <a:schemeClr val="tx1"/>
                </a:solidFill>
              </a:rPr>
              <a:t> come mezzo terapeutico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it-IT" dirty="0" smtClean="0"/>
          </a:p>
          <a:p>
            <a:pPr marL="109728" indent="0" algn="ctr">
              <a:buNone/>
            </a:pPr>
            <a:endParaRPr lang="it-IT" dirty="0" smtClean="0"/>
          </a:p>
          <a:p>
            <a:pPr marL="109728" indent="0" algn="ctr">
              <a:buNone/>
            </a:pPr>
            <a:r>
              <a:rPr lang="it-IT" dirty="0" smtClean="0"/>
              <a:t>E’ INOLTRE POSSIBILE PRATICARE</a:t>
            </a:r>
          </a:p>
          <a:p>
            <a:pPr marL="109728" indent="0" algn="ctr">
              <a:buNone/>
            </a:pPr>
            <a:r>
              <a:rPr lang="it-IT" dirty="0" smtClean="0"/>
              <a:t>L’ELETTROAGOPUNTURA </a:t>
            </a:r>
            <a:r>
              <a:rPr lang="it-IT" dirty="0"/>
              <a:t>SECONDO VOLL (EAV</a:t>
            </a:r>
            <a:r>
              <a:rPr lang="it-IT" dirty="0" smtClean="0"/>
              <a:t>)</a:t>
            </a:r>
          </a:p>
          <a:p>
            <a:pPr marL="109728" indent="0" algn="ctr">
              <a:buNone/>
            </a:pPr>
            <a:r>
              <a:rPr lang="it-IT" dirty="0" smtClean="0"/>
              <a:t>LA TECNICA AMI DI MOTOYAMA E SI STANNO SPERIMENTANDO NUOVE TECNICHE PER UTILIZZARE L’APEC IN TERAPIA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48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115212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>BIOELETTROMAGNETISMO</a:t>
            </a:r>
            <a:endParaRPr lang="it-IT" sz="3200" dirty="0">
              <a:solidFill>
                <a:schemeClr val="tx1"/>
              </a:solidFill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272808" cy="4320480"/>
          </a:xfrm>
        </p:spPr>
        <p:txBody>
          <a:bodyPr>
            <a:norm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L’autore </a:t>
            </a:r>
            <a:r>
              <a:rPr lang="it-IT" dirty="0">
                <a:solidFill>
                  <a:schemeClr val="tx1"/>
                </a:solidFill>
              </a:rPr>
              <a:t>ipotizza che ogni regione dello spettro elettromagnetico naturale potrebbe aver influenzato gli organismi viventi nella loro evoluzione, condizionandone in qualche modo i loro processi vitali.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75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115212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dobe Naskh Medium" pitchFamily="50" charset="-78"/>
                <a:cs typeface="Adobe Naskh Medium" pitchFamily="50" charset="-78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Adobe Naskh Medium" pitchFamily="50" charset="-78"/>
                <a:cs typeface="Adobe Naskh Medium" pitchFamily="50" charset="-78"/>
              </a:rPr>
              <a:t>BIOELETTROMAGNETISMO</a:t>
            </a:r>
            <a:endParaRPr lang="it-IT" sz="3200" dirty="0">
              <a:solidFill>
                <a:schemeClr val="tx1"/>
              </a:solidFill>
              <a:latin typeface="Adobe Naskh Medium" pitchFamily="50" charset="-78"/>
              <a:cs typeface="Adobe Naskh Medium" pitchFamily="50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272808" cy="504056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 In particolare, si postula l’esistenza di funzioni di comunicazione svolte mediante campi elettromagnetici: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•	Utilizzo dei campi elettromagnetici da parte degli organismi viventi, nel corso della loro evoluzione, al fine di ottenere informazioni sull’ambiente;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•	Scambio di informazioni all’interno degli organismi viventi;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•	Scambio di informazioni tra esseri viventi.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248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400" b="1" i="1" dirty="0" smtClean="0">
                <a:solidFill>
                  <a:schemeClr val="tx1"/>
                </a:solidFill>
              </a:rPr>
              <a:t>APEC 200</a:t>
            </a:r>
            <a:endParaRPr lang="it-IT" sz="4400" b="1" i="1" dirty="0">
              <a:solidFill>
                <a:schemeClr val="tx1"/>
              </a:solidFill>
            </a:endParaRP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sz="2800" dirty="0" smtClean="0"/>
          </a:p>
          <a:p>
            <a:pPr marL="109728" indent="0" algn="ctr">
              <a:buNone/>
            </a:pPr>
            <a:r>
              <a:rPr lang="it-IT" sz="2800" dirty="0" smtClean="0"/>
              <a:t>E’ UN APPARATO CHE FONDAMENTALMENTE </a:t>
            </a:r>
            <a:r>
              <a:rPr lang="it-IT" sz="2800" dirty="0"/>
              <a:t>EFFETTUA SUI MATERIALI </a:t>
            </a:r>
            <a:r>
              <a:rPr lang="it-IT" sz="2800" dirty="0" smtClean="0"/>
              <a:t>BIOLOGICI DUE </a:t>
            </a:r>
            <a:r>
              <a:rPr lang="it-IT" sz="2800" dirty="0"/>
              <a:t>TIPI DI MISURE:</a:t>
            </a:r>
            <a:endParaRPr lang="it-IT" sz="2800" dirty="0" smtClean="0"/>
          </a:p>
          <a:p>
            <a:pPr marL="109728" indent="0" algn="ctr">
              <a:buNone/>
            </a:pPr>
            <a:endParaRPr lang="it-IT" sz="1400" dirty="0" smtClean="0"/>
          </a:p>
          <a:p>
            <a:pPr marL="109728" indent="0" algn="ctr">
              <a:buNone/>
            </a:pPr>
            <a:r>
              <a:rPr lang="it-IT" sz="2800" dirty="0" smtClean="0"/>
              <a:t>1. PICCOLISSIME </a:t>
            </a:r>
            <a:r>
              <a:rPr lang="it-IT" sz="2800" dirty="0"/>
              <a:t>DIFFERENZE DI </a:t>
            </a:r>
            <a:r>
              <a:rPr lang="it-IT" sz="2800" dirty="0" smtClean="0"/>
              <a:t>POTENZIALE </a:t>
            </a:r>
          </a:p>
          <a:p>
            <a:pPr marL="109728" indent="0" algn="ctr">
              <a:buNone/>
            </a:pPr>
            <a:r>
              <a:rPr lang="it-IT" sz="2800" dirty="0" smtClean="0"/>
              <a:t>2. L’IMPENDENZA ELETTROCUTANEA A BASSE FREQUENZE (0-100 Hz)</a:t>
            </a:r>
          </a:p>
          <a:p>
            <a:pPr marL="109728" indent="0" algn="ctr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1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it-IT" sz="4400" b="1" i="1" dirty="0" smtClean="0">
                <a:solidFill>
                  <a:schemeClr val="tx1"/>
                </a:solidFill>
              </a:rPr>
              <a:t>APEC 200</a:t>
            </a:r>
            <a:endParaRPr lang="it-IT" sz="4400" b="1" i="1" dirty="0">
              <a:solidFill>
                <a:schemeClr val="tx1"/>
              </a:solidFill>
            </a:endParaRP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sz="3200" dirty="0" smtClean="0"/>
              <a:t>NELLO STRUMENTO SONO PRESENTI SOLO I CIRCUITI DESTINATI ALL’INTERFACCIA CON I</a:t>
            </a:r>
          </a:p>
          <a:p>
            <a:pPr marL="109728" indent="0" algn="ctr">
              <a:buNone/>
            </a:pPr>
            <a:r>
              <a:rPr lang="it-IT" sz="3200" dirty="0" smtClean="0"/>
              <a:t>PAZIENTI/SOGGETTI</a:t>
            </a:r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sz="3200" dirty="0" smtClean="0"/>
              <a:t>IN QUESTO MODO E’ GARANTITA LA SICUREZZA IN QUANTO IL SISTEMA BIOLOGICO E’ ISOLATO DALLA TENSIONE DELLLA RETE DOMESTICA</a:t>
            </a:r>
            <a:endParaRPr lang="it-IT" sz="2400" i="1" dirty="0" smtClean="0"/>
          </a:p>
          <a:p>
            <a:pPr marL="109728" indent="0" algn="ctr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141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it-IT" sz="4400" b="1" i="1" dirty="0" smtClean="0">
                <a:solidFill>
                  <a:schemeClr val="tx1"/>
                </a:solidFill>
              </a:rPr>
              <a:t>APEC 200</a:t>
            </a:r>
            <a:endParaRPr lang="it-IT" sz="4400" b="1" i="1" dirty="0">
              <a:solidFill>
                <a:schemeClr val="tx1"/>
              </a:solidFill>
            </a:endParaRP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864096" cy="314931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3200" dirty="0" smtClean="0"/>
              <a:t>NELLO STRUMENTO SONO PRESENTI SOLO I CIRCUITI DESTINATI ALL’INTERFACCIA CON I</a:t>
            </a:r>
          </a:p>
          <a:p>
            <a:pPr marL="109728" indent="0" algn="ctr">
              <a:buNone/>
            </a:pPr>
            <a:r>
              <a:rPr lang="it-IT" sz="3200" dirty="0" smtClean="0"/>
              <a:t>PAZIENTI/SOGGETTI</a:t>
            </a:r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sz="3200" dirty="0" smtClean="0"/>
              <a:t>IN QUESTO MODO E’ FACILE (ERGONOMICO) APPLICARE GLI ELETTRODI AL SOGGETTO SENZA ESSERE LEGATI AL SISTEMA </a:t>
            </a:r>
            <a:r>
              <a:rPr lang="it-IT" sz="3200" dirty="0" err="1" smtClean="0"/>
              <a:t>DI</a:t>
            </a:r>
            <a:r>
              <a:rPr lang="it-IT" sz="3200" dirty="0" smtClean="0"/>
              <a:t> ELABORAZIONE E PRESENTAZIONE DATI</a:t>
            </a:r>
            <a:endParaRPr lang="it-IT" sz="2400" i="1" dirty="0" smtClean="0"/>
          </a:p>
          <a:p>
            <a:pPr marL="109728" indent="0" algn="ctr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141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Personalizzato 24">
      <a:dk1>
        <a:srgbClr val="FFFFFF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1851</TotalTime>
  <Words>843</Words>
  <Application>Microsoft Office PowerPoint</Application>
  <PresentationFormat>Presentazione su schermo (4:3)</PresentationFormat>
  <Paragraphs>132</Paragraphs>
  <Slides>40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Viale</vt:lpstr>
      <vt:lpstr>  STRUMENTI PER LA MISURA DEGLI EFFETTI DI SEGNALI AMBIENTALI DEBOLI</vt:lpstr>
      <vt:lpstr> BIOELETTROMAGNETISMO</vt:lpstr>
      <vt:lpstr> BIOELETTROMAGNETISMO</vt:lpstr>
      <vt:lpstr> BIOELETTROMAGNETISMO</vt:lpstr>
      <vt:lpstr> BIOELETTROMAGNETISMO</vt:lpstr>
      <vt:lpstr> BIOELETTROMAGNETISMO</vt:lpstr>
      <vt:lpstr>APEC 200</vt:lpstr>
      <vt:lpstr>APEC 200</vt:lpstr>
      <vt:lpstr>APEC 200</vt:lpstr>
      <vt:lpstr>APEC 200</vt:lpstr>
      <vt:lpstr> APEC 200</vt:lpstr>
      <vt:lpstr> APEC 200</vt:lpstr>
      <vt:lpstr>APEC 200</vt:lpstr>
      <vt:lpstr> </vt:lpstr>
      <vt:lpstr>APEC</vt:lpstr>
      <vt:lpstr>APEC</vt:lpstr>
      <vt:lpstr>CEM ENDOGENI</vt:lpstr>
      <vt:lpstr>I CEM cellulari o endogeni sono specifici degli organismi viventi</vt:lpstr>
      <vt:lpstr>CEM ENDOGENI</vt:lpstr>
      <vt:lpstr>CEM ENDOGENI</vt:lpstr>
      <vt:lpstr>CEM ENDOGENI</vt:lpstr>
      <vt:lpstr>CEM ENDOGENI</vt:lpstr>
      <vt:lpstr>CEM ENDOGENI</vt:lpstr>
      <vt:lpstr>CEM ENDOGENI</vt:lpstr>
      <vt:lpstr>CEM ENDOGENI</vt:lpstr>
      <vt:lpstr>CEM ENDOGENI</vt:lpstr>
      <vt:lpstr>CEM ENDOGENI</vt:lpstr>
      <vt:lpstr>CEM ENDOGENI</vt:lpstr>
      <vt:lpstr>CEM ENDOGENI</vt:lpstr>
      <vt:lpstr>I disturbi dei CEM endogeni possono essere correlati a processi patologici</vt:lpstr>
      <vt:lpstr>I disturbi dei CEM endogeni possono essere correlati a processi patologici</vt:lpstr>
      <vt:lpstr>Apec come mezzo diagnostico</vt:lpstr>
      <vt:lpstr>Apec come mezzo terapeutico</vt:lpstr>
      <vt:lpstr>Apec come mezzo terapeutico</vt:lpstr>
      <vt:lpstr>Apec come mezzo terapeutico</vt:lpstr>
      <vt:lpstr>Apec come mezzo terapeutico</vt:lpstr>
      <vt:lpstr>Apec come mezzo terapeutico</vt:lpstr>
      <vt:lpstr>Apec come mezzo terapeutico</vt:lpstr>
      <vt:lpstr>Apec come mezzo terapeutico</vt:lpstr>
      <vt:lpstr>Apec come mezzo terapeutico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Acquisizione dei segnali elettrici cutanei, modello elettrico equivalente della cute nello sviluppo del prototipo APEC</dc:title>
  <dc:creator>quintamultimediale</dc:creator>
  <cp:lastModifiedBy>User</cp:lastModifiedBy>
  <cp:revision>250</cp:revision>
  <dcterms:created xsi:type="dcterms:W3CDTF">2013-04-22T08:15:59Z</dcterms:created>
  <dcterms:modified xsi:type="dcterms:W3CDTF">2013-10-14T17:04:16Z</dcterms:modified>
</cp:coreProperties>
</file>