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91" r:id="rId3"/>
    <p:sldId id="292" r:id="rId4"/>
    <p:sldId id="293" r:id="rId5"/>
    <p:sldId id="294" r:id="rId6"/>
    <p:sldId id="296" r:id="rId7"/>
    <p:sldId id="297" r:id="rId8"/>
    <p:sldId id="300" r:id="rId9"/>
    <p:sldId id="324" r:id="rId10"/>
    <p:sldId id="290" r:id="rId11"/>
    <p:sldId id="322" r:id="rId12"/>
    <p:sldId id="301" r:id="rId13"/>
    <p:sldId id="302" r:id="rId14"/>
    <p:sldId id="303" r:id="rId15"/>
    <p:sldId id="263" r:id="rId16"/>
    <p:sldId id="323" r:id="rId17"/>
    <p:sldId id="325" r:id="rId18"/>
    <p:sldId id="264" r:id="rId19"/>
    <p:sldId id="265" r:id="rId20"/>
    <p:sldId id="306" r:id="rId21"/>
    <p:sldId id="267" r:id="rId22"/>
    <p:sldId id="304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5" r:id="rId31"/>
    <p:sldId id="314" r:id="rId32"/>
    <p:sldId id="316" r:id="rId33"/>
    <p:sldId id="317" r:id="rId34"/>
    <p:sldId id="318" r:id="rId35"/>
    <p:sldId id="319" r:id="rId36"/>
    <p:sldId id="320" r:id="rId37"/>
    <p:sldId id="321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>
        <p:scale>
          <a:sx n="69" d="100"/>
          <a:sy n="69" d="100"/>
        </p:scale>
        <p:origin x="-199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021CE-F8C6-42C5-840B-0E83008D294F}" type="datetimeFigureOut">
              <a:rPr lang="it-IT" smtClean="0"/>
              <a:t>14/10/2013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C3E4-71A2-4C98-838E-C5D991FAFC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29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C3E4-71A2-4C98-838E-C5D991FAFC89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4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14/10/2013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2088232"/>
          </a:xfrm>
        </p:spPr>
        <p:txBody>
          <a:bodyPr>
            <a:normAutofit/>
          </a:bodyPr>
          <a:lstStyle/>
          <a:p>
            <a:r>
              <a:rPr lang="it-IT" sz="3600" b="1" i="1" dirty="0" smtClean="0">
                <a:latin typeface="Century Gothic" pitchFamily="34" charset="0"/>
              </a:rPr>
              <a:t>LA STORIA ITALIANA DELLA RICERCA SUGLI EFFETTI DEGLI IONI AEREI</a:t>
            </a:r>
            <a:endParaRPr lang="it-IT" sz="36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23728" y="2420888"/>
            <a:ext cx="6400800" cy="2903588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Francesca Pulcini – Coordinatore generale della casa editrice “Edizioni Andromeda”, esperta in divulgazione scientifica.</a:t>
            </a: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Prof. Massimo Scalia – fisico del CIRPS (Centro Interuniversitario di Ricerca per lo Sviluppo Sostenibile) di Roma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  <a:cs typeface="Arial" pitchFamily="34" charset="0"/>
              </a:rPr>
              <a:t>BIOMETEOROLOGIA</a:t>
            </a:r>
            <a:endParaRPr lang="it-IT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BIOMETEOROLOGIA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Le coppie di piccoli </a:t>
            </a:r>
            <a:r>
              <a:rPr lang="it-IT" dirty="0">
                <a:latin typeface="Century Gothic" panose="020B0502020202020204" pitchFamily="34" charset="0"/>
              </a:rPr>
              <a:t>ioni aerei rivestono un ruolo importante nella genesi del clima e nella formazione e svolgimento delle perturbazioni meteorologiche. </a:t>
            </a:r>
          </a:p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Le variazioni  delle concentrazioni e della mobilità delle specie ioniche, </a:t>
            </a:r>
            <a:r>
              <a:rPr lang="it-IT" dirty="0" smtClean="0">
                <a:latin typeface="Century Gothic" panose="020B0502020202020204" pitchFamily="34" charset="0"/>
              </a:rPr>
              <a:t>in </a:t>
            </a:r>
            <a:r>
              <a:rPr lang="it-IT" dirty="0">
                <a:latin typeface="Century Gothic" panose="020B0502020202020204" pitchFamily="34" charset="0"/>
              </a:rPr>
              <a:t>concomitanza dei temporali, hanno effetti </a:t>
            </a:r>
            <a:r>
              <a:rPr lang="it-IT" dirty="0" smtClean="0">
                <a:latin typeface="Century Gothic" panose="020B0502020202020204" pitchFamily="34" charset="0"/>
              </a:rPr>
              <a:t>psicofisiologici. </a:t>
            </a:r>
            <a:endParaRPr lang="it-IT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06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entury Gothic" panose="020B0502020202020204" pitchFamily="34" charset="0"/>
              </a:rPr>
              <a:t>RESPIRAZIONE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lvl="0" indent="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it-IT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Ogni adulto è in contatto con l’aria circostante attraverso i circa 2 m</a:t>
            </a:r>
            <a:r>
              <a:rPr lang="it-IT" sz="36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2</a:t>
            </a:r>
            <a:r>
              <a:rPr lang="it-IT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di cute e gli 80 m</a:t>
            </a:r>
            <a:r>
              <a:rPr lang="it-IT" sz="36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2</a:t>
            </a:r>
            <a:r>
              <a:rPr lang="it-IT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di tessuto che riveste i polmoni</a:t>
            </a:r>
          </a:p>
          <a:p>
            <a:pPr marL="45720" lvl="0" indent="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it-IT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Gli </a:t>
            </a:r>
            <a:r>
              <a:rPr lang="it-IT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esseri umani ricambiano giornalmente dai 10 ai 15 m</a:t>
            </a:r>
            <a:r>
              <a:rPr lang="it-IT" sz="36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3</a:t>
            </a:r>
            <a:r>
              <a:rPr lang="it-IT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d’aria e consumano 350 litri di ossigeno che trasformano in anidride carbonica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041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METEREOPATIE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76" lvl="0" indent="-265176" algn="ctr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it-IT" dirty="0" smtClean="0">
                <a:solidFill>
                  <a:prstClr val="black"/>
                </a:solidFill>
                <a:latin typeface="Verdana"/>
              </a:rPr>
              <a:t>  </a:t>
            </a:r>
            <a:r>
              <a:rPr lang="it-IT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Gli ioni aerei assorbiti attraverso la cute e la respirazione esercitano effetti psicofisiologici sugli </a:t>
            </a:r>
            <a:r>
              <a:rPr lang="it-IT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esseri viventi in concomitanza alle inversioni del campo elettrico atmosferico prima della </a:t>
            </a:r>
            <a:r>
              <a:rPr lang="it-IT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pioggia</a:t>
            </a:r>
            <a:endParaRPr lang="it-IT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25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METEREOPATIE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it-IT" sz="4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 come </a:t>
            </a:r>
            <a:r>
              <a:rPr lang="it-IT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conseguenza del tipo di carica elettrica che le goccioline d’acqua cadendo trasportano al </a:t>
            </a:r>
            <a:r>
              <a:rPr lang="it-IT" sz="4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suolo</a:t>
            </a:r>
            <a:endParaRPr lang="it-IT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7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31683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4000" b="1" dirty="0">
                <a:ln w="31750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Risultato: </a:t>
            </a:r>
            <a:r>
              <a:rPr lang="it-IT" sz="4000" b="1" dirty="0" smtClean="0">
                <a:ln w="31750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patologie cardiovascolari, del sistema respiratorio, maggiore </a:t>
            </a:r>
            <a:r>
              <a:rPr lang="it-IT" sz="4000" b="1" dirty="0">
                <a:ln w="31750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vulnerabilità alle malattie e facilitazione </a:t>
            </a:r>
            <a:r>
              <a:rPr lang="it-IT" sz="4000" b="1" dirty="0" smtClean="0">
                <a:ln w="31750"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all’insorgenza di disturbi del comportamento</a:t>
            </a:r>
            <a:endParaRPr lang="it-IT" sz="4000" b="1" dirty="0">
              <a:ln w="31750"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il_fi" descr="http://1.bp.blogspot.com/-jKkdPRDJsUM/Tbn6-QzfgKI/AAAAAAAAADY/N1iJ5Ydambs/s1600/dolore-malattia-da-cura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501008"/>
            <a:ext cx="5976664" cy="316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GRANDI IONI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I grandi ioni si generano principalmente per unione di piccoli ioni con particelle solide o liquide minuscole contenute nell’aria atmosferica in più o meno grandi quantità e provenienti dagli inquinamenti industriali e domestici (riscaldamenti delle case, scarichi industriali e dei veicoli a motore, ecc.).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Gli inquinanti causano la scomparsa dei piccoli ioni e la formazione di quelli grandi, con conseguente cambiamento della qualità dell’aria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632848" cy="36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5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228" y="404664"/>
            <a:ext cx="8229600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000" b="1" i="1" dirty="0">
                <a:latin typeface="Century Gothic" panose="020B0502020202020204" pitchFamily="34" charset="0"/>
                <a:cs typeface="Arial" pitchFamily="34" charset="0"/>
              </a:rPr>
              <a:t>Dulcis in fundo, </a:t>
            </a:r>
            <a:r>
              <a:rPr lang="it-IT" sz="4000" dirty="0">
                <a:latin typeface="Century Gothic" panose="020B0502020202020204" pitchFamily="34" charset="0"/>
                <a:cs typeface="Arial" pitchFamily="34" charset="0"/>
              </a:rPr>
              <a:t>a tutto questo si aggiungono i fattori dell’ambiente sociale, quelli associati al contesto lavorativo, sociale e culturale in cui si </a:t>
            </a:r>
            <a:r>
              <a:rPr lang="it-IT" sz="4000" dirty="0" smtClean="0">
                <a:latin typeface="Century Gothic" panose="020B0502020202020204" pitchFamily="34" charset="0"/>
                <a:cs typeface="Arial" pitchFamily="34" charset="0"/>
              </a:rPr>
              <a:t>vive…</a:t>
            </a:r>
            <a:endParaRPr lang="it-IT" sz="4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 descr="http://www.drlorettabezzi.it/wp-content/uploads/2012/05/conflitti-lavorati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71942"/>
            <a:ext cx="2286016" cy="2286017"/>
          </a:xfrm>
          <a:prstGeom prst="rect">
            <a:avLst/>
          </a:prstGeom>
          <a:noFill/>
        </p:spPr>
      </p:pic>
      <p:pic>
        <p:nvPicPr>
          <p:cNvPr id="1028" name="Picture 4" descr="http://www.psicolab.net/public/imgart/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4365104"/>
            <a:ext cx="2419350" cy="1885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602" y="908720"/>
            <a:ext cx="8358246" cy="43204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500" dirty="0" smtClean="0">
                <a:latin typeface="Century Gothic" panose="020B0502020202020204" pitchFamily="34" charset="0"/>
                <a:cs typeface="Arial" pitchFamily="34" charset="0"/>
              </a:rPr>
              <a:t>  </a:t>
            </a:r>
            <a:r>
              <a:rPr lang="it-IT" sz="4800" dirty="0" smtClean="0">
                <a:latin typeface="Century Gothic" panose="020B0502020202020204" pitchFamily="34" charset="0"/>
                <a:cs typeface="Arial" pitchFamily="34" charset="0"/>
              </a:rPr>
              <a:t>…quali, carico di lavoro, manuale ma anche mentale, avvenimenti difficili della vita privata, perdita del lavoro, organizzazione politica</a:t>
            </a:r>
            <a:r>
              <a:rPr lang="it-IT" sz="4800" b="1" dirty="0" smtClean="0">
                <a:latin typeface="Arial" pitchFamily="34" charset="0"/>
                <a:cs typeface="Arial" pitchFamily="34" charset="0"/>
              </a:rPr>
              <a:t>,</a:t>
            </a:r>
            <a:endParaRPr lang="it-IT" sz="5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torno 1">
            <a:hlinkClick r:id="rId2" action="ppaction://hlinksldjump" highlightClick="1"/>
          </p:cNvPr>
          <p:cNvSpPr/>
          <p:nvPr/>
        </p:nvSpPr>
        <p:spPr>
          <a:xfrm>
            <a:off x="8460432" y="6471338"/>
            <a:ext cx="432048" cy="2520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dirty="0" smtClean="0">
                <a:latin typeface="Century Gothic" panose="020B0502020202020204" pitchFamily="34" charset="0"/>
              </a:rPr>
              <a:t>ATMOSFERA</a:t>
            </a:r>
            <a:endParaRPr lang="it-IT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E’ l’involucro prevalentemente gassoso che circonda la terra e si muove con essa nello spazio trattenuto dalla forza di gravità</a:t>
            </a:r>
          </a:p>
          <a:p>
            <a:pPr algn="ctr"/>
            <a:endParaRPr lang="it-IT" sz="4400" dirty="0">
              <a:latin typeface="Century Gothic" panose="020B0502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3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332657"/>
            <a:ext cx="8229600" cy="12961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400" b="1" dirty="0">
                <a:latin typeface="Century Gothic" panose="020B0502020202020204" pitchFamily="34" charset="0"/>
                <a:cs typeface="Arial" pitchFamily="34" charset="0"/>
              </a:rPr>
              <a:t>Dall’esposizione ai campi </a:t>
            </a:r>
            <a:r>
              <a:rPr lang="it-IT" sz="4400" b="1" dirty="0" smtClean="0">
                <a:latin typeface="Century Gothic" panose="020B0502020202020204" pitchFamily="34" charset="0"/>
                <a:cs typeface="Arial" pitchFamily="34" charset="0"/>
              </a:rPr>
              <a:t>elettromagnetici.</a:t>
            </a:r>
          </a:p>
          <a:p>
            <a:pPr>
              <a:buNone/>
            </a:pPr>
            <a:endParaRPr lang="it-IT" sz="2800" b="1" dirty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  <p:pic>
        <p:nvPicPr>
          <p:cNvPr id="4" name="il_fi" descr="http://www.guidaacquisti.net/_immagini/guida/Consulenza-inquinamento-elettromagnetic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121" y="1988841"/>
            <a:ext cx="756084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guidaacquisti.net/_immagini/guida/Consulenza-inquinamento-elettromagnetic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894119" y="1988841"/>
            <a:ext cx="7703789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02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3042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b="1" dirty="0" smtClean="0">
                <a:latin typeface="Century Gothic" panose="020B0502020202020204" pitchFamily="34" charset="0"/>
                <a:cs typeface="Arial" pitchFamily="34" charset="0"/>
              </a:rPr>
              <a:t>Sono tutti stimoli ambientali (</a:t>
            </a:r>
            <a:r>
              <a:rPr lang="it-IT" sz="4400" b="1" dirty="0" err="1" smtClean="0">
                <a:latin typeface="Century Gothic" panose="020B0502020202020204" pitchFamily="34" charset="0"/>
                <a:cs typeface="Arial" pitchFamily="34" charset="0"/>
              </a:rPr>
              <a:t>stressori</a:t>
            </a:r>
            <a:r>
              <a:rPr lang="it-IT" sz="4400" b="1" dirty="0" smtClean="0">
                <a:latin typeface="Century Gothic" panose="020B0502020202020204" pitchFamily="34" charset="0"/>
                <a:cs typeface="Arial" pitchFamily="34" charset="0"/>
              </a:rPr>
              <a:t>) che agiscono sinergicamente</a:t>
            </a:r>
            <a:endParaRPr lang="it-IT" sz="4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il_fi" descr="http://ced.comune.pievedisoligo.tv.it/ambiente/files/Rumore/rumore2_11856116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708920"/>
            <a:ext cx="5760640" cy="33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atin typeface="Century Gothic" panose="020B0502020202020204" pitchFamily="34" charset="0"/>
              </a:rPr>
              <a:t>LA RICERCA ITALIANA SUGLI IONI AEREI</a:t>
            </a:r>
            <a:endParaRPr lang="it-IT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Alla fine degli anni ‘30 il medico austriaco Wilhelm Reich (1897-1957) dichiara di </a:t>
            </a:r>
            <a:r>
              <a:rPr lang="it-IT" dirty="0">
                <a:latin typeface="Century Gothic" panose="020B0502020202020204" pitchFamily="34" charset="0"/>
              </a:rPr>
              <a:t>aver scoperto l’esistenza di una nuova forma d’energia, l’</a:t>
            </a:r>
            <a:r>
              <a:rPr lang="it-IT" i="1" dirty="0">
                <a:latin typeface="Century Gothic" panose="020B0502020202020204" pitchFamily="34" charset="0"/>
              </a:rPr>
              <a:t>energia orgonica</a:t>
            </a:r>
            <a:r>
              <a:rPr lang="it-IT" dirty="0">
                <a:latin typeface="Century Gothic" panose="020B0502020202020204" pitchFamily="34" charset="0"/>
              </a:rPr>
              <a:t>, </a:t>
            </a:r>
            <a:r>
              <a:rPr lang="it-IT" dirty="0" smtClean="0">
                <a:latin typeface="Century Gothic" panose="020B0502020202020204" pitchFamily="34" charset="0"/>
              </a:rPr>
              <a:t>la quale </a:t>
            </a:r>
            <a:r>
              <a:rPr lang="it-IT" dirty="0">
                <a:latin typeface="Century Gothic" panose="020B0502020202020204" pitchFamily="34" charset="0"/>
              </a:rPr>
              <a:t>poteva essere accumulata in particolari strutture dette ORAC ; l’energia orgonica così accumulata poteva servire a curare diverse patologie, tra cui il cancro. </a:t>
            </a:r>
          </a:p>
        </p:txBody>
      </p:sp>
    </p:spTree>
    <p:extLst>
      <p:ext uri="{BB962C8B-B14F-4D97-AF65-F5344CB8AC3E}">
        <p14:creationId xmlns:p14="http://schemas.microsoft.com/office/powerpoint/2010/main" val="33572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atin typeface="Century Gothic" panose="020B0502020202020204" pitchFamily="34" charset="0"/>
              </a:rPr>
              <a:t>LA RICERCA ITALIANA SUGLI IONI AEREI</a:t>
            </a:r>
            <a:endParaRPr lang="it-IT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Anni ‘70: Massimo </a:t>
            </a:r>
            <a:r>
              <a:rPr lang="it-IT" dirty="0" err="1">
                <a:latin typeface="Century Gothic" panose="020B0502020202020204" pitchFamily="34" charset="0"/>
              </a:rPr>
              <a:t>Sperini</a:t>
            </a:r>
            <a:r>
              <a:rPr lang="it-IT" dirty="0">
                <a:latin typeface="Century Gothic" panose="020B0502020202020204" pitchFamily="34" charset="0"/>
              </a:rPr>
              <a:t>, </a:t>
            </a:r>
            <a:r>
              <a:rPr lang="it-IT" dirty="0" smtClean="0">
                <a:latin typeface="Century Gothic" panose="020B0502020202020204" pitchFamily="34" charset="0"/>
              </a:rPr>
              <a:t>studente </a:t>
            </a:r>
            <a:r>
              <a:rPr lang="it-IT" dirty="0">
                <a:latin typeface="Century Gothic" panose="020B0502020202020204" pitchFamily="34" charset="0"/>
              </a:rPr>
              <a:t>di Fisica, si era convinto, attraverso una serie di prove sperimentali, che l’ORAC fosse un dispositivo in grado di raccogliere al suo interno cariche elettriche negative (ioni dell’aria) e che questi potevano essere responsabili di alcuni degli effetti sanitari osservati da Reich.</a:t>
            </a:r>
          </a:p>
        </p:txBody>
      </p:sp>
    </p:spTree>
    <p:extLst>
      <p:ext uri="{BB962C8B-B14F-4D97-AF65-F5344CB8AC3E}">
        <p14:creationId xmlns:p14="http://schemas.microsoft.com/office/powerpoint/2010/main" val="38149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atin typeface="Century Gothic" panose="020B0502020202020204" pitchFamily="34" charset="0"/>
              </a:rPr>
              <a:t>LA RICERCA ITALIANA SUGLI IONI AEREI</a:t>
            </a:r>
            <a:endParaRPr lang="it-IT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Per un fisico si trattava innanzi tutto di progettare uno strumento, il captatore ionico, che misurasse la densità e la mobilità degli ioni atmosferici come indicatrici della salubrità dell’aria. E, tenendo conto della piccolezza della carica elettrica degli ioni, il captatore doveva essere in grado di misurare correnti incredibilmente piccole. </a:t>
            </a:r>
          </a:p>
        </p:txBody>
      </p:sp>
    </p:spTree>
    <p:extLst>
      <p:ext uri="{BB962C8B-B14F-4D97-AF65-F5344CB8AC3E}">
        <p14:creationId xmlns:p14="http://schemas.microsoft.com/office/powerpoint/2010/main" val="1613519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atin typeface="Century Gothic" panose="020B0502020202020204" pitchFamily="34" charset="0"/>
              </a:rPr>
              <a:t>LA RICERCA ITALIANA SUGLI IONI AEREI</a:t>
            </a:r>
            <a:endParaRPr lang="it-IT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Per la corporazione dei Fisici questa poteva sembrare roba “da inventori”, un tema “esoterico”, ancor più se fosse stato esplicitato il contesto culturale nel quale era maturata quell’esigenza di ricerca. </a:t>
            </a:r>
            <a:r>
              <a:rPr lang="it-IT" dirty="0" err="1">
                <a:latin typeface="Century Gothic" panose="020B0502020202020204" pitchFamily="34" charset="0"/>
              </a:rPr>
              <a:t>Sperini</a:t>
            </a:r>
            <a:r>
              <a:rPr lang="it-IT" dirty="0">
                <a:latin typeface="Century Gothic" panose="020B0502020202020204" pitchFamily="34" charset="0"/>
              </a:rPr>
              <a:t> si rivolse allora a Scalia, uno dei pochi professori universitari che, grazie al suo anticonformismo, era in grado di aiutarlo</a:t>
            </a:r>
            <a:r>
              <a:rPr lang="it-IT" dirty="0" smtClean="0">
                <a:latin typeface="Century Gothic" panose="020B0502020202020204" pitchFamily="34" charset="0"/>
              </a:rPr>
              <a:t>.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13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atin typeface="Century Gothic" panose="020B0502020202020204" pitchFamily="34" charset="0"/>
              </a:rPr>
              <a:t>LA RICERCA ITALIANA SUGLI IONI AERE</a:t>
            </a:r>
            <a:r>
              <a:rPr lang="it-IT" sz="3600" b="1" dirty="0" smtClean="0"/>
              <a:t>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Sotto la direzione di Scalia si costituisce un piccolo gruppo di ricerca composto da </a:t>
            </a:r>
            <a:r>
              <a:rPr lang="it-IT" dirty="0" err="1">
                <a:latin typeface="Century Gothic" panose="020B0502020202020204" pitchFamily="34" charset="0"/>
              </a:rPr>
              <a:t>Sperini</a:t>
            </a:r>
            <a:r>
              <a:rPr lang="it-IT" dirty="0">
                <a:latin typeface="Century Gothic" panose="020B0502020202020204" pitchFamily="34" charset="0"/>
              </a:rPr>
              <a:t>, ormai professore di elettronica nella scuola media superiore, il biologo Fiorenzo Marinelli e due tecnici, il meticoloso Pierluigi Sbaffo e Maurizio </a:t>
            </a:r>
            <a:r>
              <a:rPr lang="it-IT" dirty="0" err="1">
                <a:latin typeface="Century Gothic" panose="020B0502020202020204" pitchFamily="34" charset="0"/>
              </a:rPr>
              <a:t>Caporilli</a:t>
            </a:r>
            <a:r>
              <a:rPr lang="it-IT" dirty="0">
                <a:latin typeface="Century Gothic" panose="020B0502020202020204" pitchFamily="34" charset="0"/>
              </a:rPr>
              <a:t>, un </a:t>
            </a:r>
            <a:r>
              <a:rPr lang="it-IT" dirty="0" smtClean="0">
                <a:latin typeface="Century Gothic" panose="020B0502020202020204" pitchFamily="34" charset="0"/>
              </a:rPr>
              <a:t>amico </a:t>
            </a:r>
            <a:r>
              <a:rPr lang="it-IT" dirty="0">
                <a:latin typeface="Century Gothic" panose="020B0502020202020204" pitchFamily="34" charset="0"/>
              </a:rPr>
              <a:t>d’infanzia di Massimo </a:t>
            </a:r>
            <a:r>
              <a:rPr lang="it-IT" dirty="0" err="1">
                <a:latin typeface="Century Gothic" panose="020B0502020202020204" pitchFamily="34" charset="0"/>
              </a:rPr>
              <a:t>Sperini</a:t>
            </a:r>
            <a:r>
              <a:rPr lang="it-IT" dirty="0">
                <a:latin typeface="Century Gothic" panose="020B0502020202020204" pitchFamily="34" charset="0"/>
              </a:rPr>
              <a:t> che, per ragioni di lavoro si era trasferito ad Osimo, nelle Marche.</a:t>
            </a:r>
          </a:p>
        </p:txBody>
      </p:sp>
    </p:spTree>
    <p:extLst>
      <p:ext uri="{BB962C8B-B14F-4D97-AF65-F5344CB8AC3E}">
        <p14:creationId xmlns:p14="http://schemas.microsoft.com/office/powerpoint/2010/main" val="25700613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atin typeface="Century Gothic" panose="020B0502020202020204" pitchFamily="34" charset="0"/>
              </a:rPr>
              <a:t>LA RICERCA ITALIANA SUGLI IONI AEREI</a:t>
            </a:r>
            <a:endParaRPr lang="it-IT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E’ ad Osimo, che, verso la fine degli anni ’80, nelle calde e stellate notti d’estate,  viene realizzato nel piccolo garage di Maurizio </a:t>
            </a:r>
            <a:r>
              <a:rPr lang="it-IT" dirty="0" err="1">
                <a:latin typeface="Century Gothic" panose="020B0502020202020204" pitchFamily="34" charset="0"/>
              </a:rPr>
              <a:t>Caporilli</a:t>
            </a:r>
            <a:r>
              <a:rPr lang="it-IT" dirty="0">
                <a:latin typeface="Century Gothic" panose="020B0502020202020204" pitchFamily="34" charset="0"/>
              </a:rPr>
              <a:t> il primo prototipo di captatore ionico. </a:t>
            </a:r>
            <a:r>
              <a:rPr lang="it-IT" dirty="0" smtClean="0">
                <a:latin typeface="Century Gothic" panose="020B0502020202020204" pitchFamily="34" charset="0"/>
              </a:rPr>
              <a:t>E</a:t>
            </a:r>
            <a:r>
              <a:rPr lang="it-IT" dirty="0">
                <a:latin typeface="Century Gothic" panose="020B0502020202020204" pitchFamily="34" charset="0"/>
              </a:rPr>
              <a:t>’ opportuno menzionare il fatto che, a tutt’oggi, quello strumento, frutto semi-artigianale di una rigorosa ricerca, non ha competitori riguardo alle prestazioni verificate, con una capacità di misurare correnti debolissime dell’ordine di decine di </a:t>
            </a:r>
            <a:r>
              <a:rPr lang="it-IT" dirty="0" err="1">
                <a:latin typeface="Century Gothic" panose="020B0502020202020204" pitchFamily="34" charset="0"/>
              </a:rPr>
              <a:t>fentonAmpere</a:t>
            </a:r>
            <a:r>
              <a:rPr lang="it-IT" dirty="0">
                <a:latin typeface="Century Gothic" panose="020B0502020202020204" pitchFamily="34" charset="0"/>
              </a:rPr>
              <a:t> (</a:t>
            </a:r>
            <a:r>
              <a:rPr lang="it-IT" dirty="0" err="1">
                <a:latin typeface="Century Gothic" panose="020B0502020202020204" pitchFamily="34" charset="0"/>
              </a:rPr>
              <a:t>fA</a:t>
            </a:r>
            <a:r>
              <a:rPr lang="it-IT" dirty="0">
                <a:latin typeface="Century Gothic" panose="020B0502020202020204" pitchFamily="34" charset="0"/>
              </a:rPr>
              <a:t> = 10-15 A). </a:t>
            </a:r>
          </a:p>
        </p:txBody>
      </p:sp>
    </p:spTree>
    <p:extLst>
      <p:ext uri="{BB962C8B-B14F-4D97-AF65-F5344CB8AC3E}">
        <p14:creationId xmlns:p14="http://schemas.microsoft.com/office/powerpoint/2010/main" val="1663035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LA RICERCA ITALIANA SUGLI IONI AEREI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E</a:t>
            </a:r>
            <a:r>
              <a:rPr lang="it-IT" dirty="0"/>
              <a:t>’ doveroso </a:t>
            </a:r>
            <a:r>
              <a:rPr lang="it-IT" dirty="0" smtClean="0"/>
              <a:t>ricordare </a:t>
            </a:r>
            <a:r>
              <a:rPr lang="it-IT" dirty="0"/>
              <a:t>in questo percorso la figura del prof. Alfredo </a:t>
            </a:r>
            <a:r>
              <a:rPr lang="it-IT" dirty="0" err="1"/>
              <a:t>Murri</a:t>
            </a:r>
            <a:r>
              <a:rPr lang="it-IT" dirty="0"/>
              <a:t> (1912-1998), fondatore nel 1957 dell’Osservatorio Geofisico di Macerata, esperto a livello mondiale di elettricità atmosferica, che in quei primi anni diede un prezioso supporto al gruppo di ricerca. </a:t>
            </a:r>
          </a:p>
        </p:txBody>
      </p:sp>
    </p:spTree>
    <p:extLst>
      <p:ext uri="{BB962C8B-B14F-4D97-AF65-F5344CB8AC3E}">
        <p14:creationId xmlns:p14="http://schemas.microsoft.com/office/powerpoint/2010/main" val="2787031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LA RICERCA ITALIANA SUGLI IONI AEREI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Tra il 1993 ed il 1996, fu sviluppato un ulteriore e più sofisticato strumento di misura dell’elettricità atmosferica, a cui fu attribuito il nome di </a:t>
            </a:r>
            <a:r>
              <a:rPr lang="it-IT" dirty="0" err="1"/>
              <a:t>Aerial</a:t>
            </a:r>
            <a:r>
              <a:rPr lang="it-IT" dirty="0"/>
              <a:t> </a:t>
            </a:r>
            <a:r>
              <a:rPr lang="it-IT" dirty="0" err="1"/>
              <a:t>Ions</a:t>
            </a:r>
            <a:r>
              <a:rPr lang="it-IT" dirty="0"/>
              <a:t> </a:t>
            </a:r>
            <a:r>
              <a:rPr lang="it-IT" dirty="0" err="1"/>
              <a:t>Meters</a:t>
            </a:r>
            <a:r>
              <a:rPr lang="it-IT" dirty="0"/>
              <a:t>. E’ in questi anni che Scalia e </a:t>
            </a:r>
            <a:r>
              <a:rPr lang="it-IT" dirty="0" err="1"/>
              <a:t>Sperini</a:t>
            </a:r>
            <a:r>
              <a:rPr lang="it-IT" dirty="0"/>
              <a:t> elaborano un modello di interazione tra ioni aerei e sistemi viventi basato sulla descrizione della cute umana per mezzo </a:t>
            </a:r>
            <a:r>
              <a:rPr lang="it-IT" i="1" dirty="0"/>
              <a:t>dell’impedenza di </a:t>
            </a:r>
            <a:r>
              <a:rPr lang="it-IT" i="1" dirty="0" smtClean="0"/>
              <a:t>polarizzazione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313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entury Gothic" panose="020B0502020202020204" pitchFamily="34" charset="0"/>
              </a:rPr>
              <a:t>ATMOSFERA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104456"/>
          </a:xfrm>
        </p:spPr>
        <p:txBody>
          <a:bodyPr>
            <a:normAutofit lnSpcReduction="10000"/>
          </a:bodyPr>
          <a:lstStyle/>
          <a:p>
            <a:pPr algn="ctr"/>
            <a:endParaRPr lang="it-IT" sz="4400" dirty="0"/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Si compone di un miscuglio di gas detto aria, da acqua allo stato di vapore e da particelle solide e liquide di varia natura (</a:t>
            </a:r>
            <a:r>
              <a:rPr lang="it-IT" sz="4400" dirty="0" err="1">
                <a:latin typeface="Century Gothic" panose="020B0502020202020204" pitchFamily="34" charset="0"/>
              </a:rPr>
              <a:t>aereosol</a:t>
            </a:r>
            <a:r>
              <a:rPr lang="it-IT" sz="4400" dirty="0">
                <a:latin typeface="Century Gothic" panose="020B0502020202020204" pitchFamily="34" charset="0"/>
              </a:rPr>
              <a:t>) </a:t>
            </a:r>
          </a:p>
          <a:p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L’</a:t>
            </a:r>
            <a:r>
              <a:rPr lang="it-IT" b="1" i="1" dirty="0" smtClean="0"/>
              <a:t>AERIAL </a:t>
            </a:r>
            <a:r>
              <a:rPr lang="it-IT" b="1" i="1" dirty="0" smtClean="0">
                <a:latin typeface="Century Gothic" panose="020B0502020202020204" pitchFamily="34" charset="0"/>
              </a:rPr>
              <a:t>IONS </a:t>
            </a:r>
            <a:r>
              <a:rPr lang="it-IT" b="1" i="1" dirty="0" smtClean="0"/>
              <a:t>METERS</a:t>
            </a:r>
            <a:endParaRPr lang="it-IT" b="1" dirty="0"/>
          </a:p>
        </p:txBody>
      </p:sp>
      <p:pic>
        <p:nvPicPr>
          <p:cNvPr id="4098" name="Picture 2" descr="G:\FIORENZO ARTICOLI\IONIZZAZIONE\FOTO\DSCN5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MISURE CON L’</a:t>
            </a:r>
            <a:r>
              <a:rPr lang="it-IT" b="1" i="1" dirty="0" smtClean="0">
                <a:latin typeface="Century Gothic" panose="020B0502020202020204" pitchFamily="34" charset="0"/>
              </a:rPr>
              <a:t>AERIAL IONS METERS</a:t>
            </a:r>
            <a:endParaRPr lang="it-IT" b="1" i="1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G:\FIORENZO ARTICOLI\IONIZZAZIONE\FOTO\DSCN4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MISURE CON L’</a:t>
            </a:r>
            <a:r>
              <a:rPr lang="it-IT" b="1" i="1" dirty="0" smtClean="0">
                <a:latin typeface="Century Gothic" panose="020B0502020202020204" pitchFamily="34" charset="0"/>
              </a:rPr>
              <a:t>AERIAL IONS METERS</a:t>
            </a:r>
            <a:endParaRPr lang="it-IT" b="1" i="1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G:\FIORENZO ARTICOLI\IONIZZAZIONE\FOTO\DSCN5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17632" cy="114300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RICERCA ITALIANA SUGLI IONI AEREI</a:t>
            </a:r>
            <a:endParaRPr lang="it-IT" sz="3200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E’ per verificare la correttezza di questo modello che viene progettato, e poi realizzato l’</a:t>
            </a:r>
            <a:r>
              <a:rPr lang="it-IT" i="1" dirty="0" err="1">
                <a:latin typeface="Century Gothic" panose="020B0502020202020204" pitchFamily="34" charset="0"/>
              </a:rPr>
              <a:t>Apec</a:t>
            </a:r>
            <a:r>
              <a:rPr lang="it-IT" dirty="0">
                <a:latin typeface="Century Gothic" panose="020B0502020202020204" pitchFamily="34" charset="0"/>
              </a:rPr>
              <a:t> (1998), uno strumento con cui, oltre a misurare l’impedenza di polarizzazione, è possibile monitorare l’andamento nel tempo del potenziale cutaneo. </a:t>
            </a:r>
          </a:p>
        </p:txBody>
      </p:sp>
    </p:spTree>
    <p:extLst>
      <p:ext uri="{BB962C8B-B14F-4D97-AF65-F5344CB8AC3E}">
        <p14:creationId xmlns:p14="http://schemas.microsoft.com/office/powerpoint/2010/main" val="173915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RICERCA ITALIANA SUGLI IONI AEREI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Gli effetti biologici degli ioni aerei avvengono con un meccanismo di induzione o per inalazione. </a:t>
            </a:r>
          </a:p>
          <a:p>
            <a:pPr marL="0" indent="0" algn="ctr">
              <a:buNone/>
            </a:pPr>
            <a:r>
              <a:rPr lang="it-IT" dirty="0">
                <a:latin typeface="Century Gothic" panose="020B0502020202020204" pitchFamily="34" charset="0"/>
              </a:rPr>
              <a:t>Negli oggetti che intercettano il flusso di ioni aerei atmosferici si generano delle correnti; ad esempio, in condizioni di aria pulita, sull’intero corpo umano si genera una corrente di circa 0,01 </a:t>
            </a:r>
            <a:r>
              <a:rPr lang="it-IT" dirty="0" err="1">
                <a:latin typeface="Century Gothic" panose="020B0502020202020204" pitchFamily="34" charset="0"/>
              </a:rPr>
              <a:t>nA</a:t>
            </a:r>
            <a:r>
              <a:rPr lang="it-IT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917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RICERCA ITALIANA SUGLI IONI AEREI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L’</a:t>
            </a:r>
            <a:r>
              <a:rPr lang="it-IT" i="1" dirty="0" err="1" smtClean="0">
                <a:latin typeface="Century Gothic" panose="020B0502020202020204" pitchFamily="34" charset="0"/>
              </a:rPr>
              <a:t>Apec</a:t>
            </a:r>
            <a:r>
              <a:rPr lang="it-IT" dirty="0" smtClean="0">
                <a:latin typeface="Century Gothic" panose="020B0502020202020204" pitchFamily="34" charset="0"/>
              </a:rPr>
              <a:t> è in grado di rivelare variazioni del potenziale cutaneo indotte da correnti, anche minori di 0,01 </a:t>
            </a:r>
            <a:r>
              <a:rPr lang="it-IT" dirty="0" err="1" smtClean="0">
                <a:latin typeface="Century Gothic" panose="020B0502020202020204" pitchFamily="34" charset="0"/>
              </a:rPr>
              <a:t>nA</a:t>
            </a:r>
            <a:r>
              <a:rPr lang="it-IT" dirty="0" smtClean="0">
                <a:latin typeface="Century Gothic" panose="020B0502020202020204" pitchFamily="34" charset="0"/>
              </a:rPr>
              <a:t>, dovute agli ioni </a:t>
            </a:r>
            <a:r>
              <a:rPr lang="it-IT" dirty="0">
                <a:latin typeface="Century Gothic" panose="020B0502020202020204" pitchFamily="34" charset="0"/>
              </a:rPr>
              <a:t>aerei. </a:t>
            </a:r>
            <a:endParaRPr lang="it-IT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In questo modo l’</a:t>
            </a:r>
            <a:r>
              <a:rPr lang="it-IT" i="1" dirty="0" err="1" smtClean="0">
                <a:latin typeface="Century Gothic" panose="020B0502020202020204" pitchFamily="34" charset="0"/>
              </a:rPr>
              <a:t>Apec</a:t>
            </a:r>
            <a:r>
              <a:rPr lang="it-IT" dirty="0" smtClean="0">
                <a:latin typeface="Century Gothic" panose="020B0502020202020204" pitchFamily="34" charset="0"/>
              </a:rPr>
              <a:t> si rivelava uno strumento utilissimo per lo studio delle meteoropat</a:t>
            </a:r>
            <a:r>
              <a:rPr lang="it-IT" dirty="0" smtClean="0"/>
              <a:t>ie. </a:t>
            </a:r>
          </a:p>
        </p:txBody>
      </p:sp>
    </p:spTree>
    <p:extLst>
      <p:ext uri="{BB962C8B-B14F-4D97-AF65-F5344CB8AC3E}">
        <p14:creationId xmlns:p14="http://schemas.microsoft.com/office/powerpoint/2010/main" val="24942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RICERCA ITALIANA SUGLI IONI AEREI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L’ultimo pezzo </a:t>
            </a:r>
            <a:r>
              <a:rPr lang="it-IT" dirty="0"/>
              <a:t>di questa storia inizia nel 1997, quando il medico  </a:t>
            </a:r>
            <a:r>
              <a:rPr lang="it-IT" dirty="0" smtClean="0"/>
              <a:t>Vincenzo </a:t>
            </a:r>
            <a:r>
              <a:rPr lang="it-IT" dirty="0" err="1"/>
              <a:t>Valenzi</a:t>
            </a:r>
            <a:r>
              <a:rPr lang="it-IT" dirty="0"/>
              <a:t>, anch’egli studioso del pensiero di Reich </a:t>
            </a:r>
            <a:r>
              <a:rPr lang="it-IT" dirty="0" smtClean="0"/>
              <a:t>comincia </a:t>
            </a:r>
            <a:r>
              <a:rPr lang="it-IT" dirty="0"/>
              <a:t>a lavorare con il prof. Baldassarre Messina, dell’Istituto di Idrologia Medica dell’Università “La Sapienza” di Roma. </a:t>
            </a:r>
            <a:r>
              <a:rPr lang="it-IT" dirty="0" err="1"/>
              <a:t>Valenzi</a:t>
            </a:r>
            <a:r>
              <a:rPr lang="it-IT" dirty="0"/>
              <a:t>, anche lui molto determinato nelle sue iniziative, coinvolge Messina, Scalia e </a:t>
            </a:r>
            <a:r>
              <a:rPr lang="it-IT" dirty="0" err="1"/>
              <a:t>Sperini</a:t>
            </a:r>
            <a:r>
              <a:rPr lang="it-IT" dirty="0"/>
              <a:t>: </a:t>
            </a:r>
            <a:r>
              <a:rPr lang="it-IT" dirty="0" smtClean="0"/>
              <a:t>viene fondato </a:t>
            </a:r>
          </a:p>
          <a:p>
            <a:pPr marL="0" indent="0" algn="ctr">
              <a:buNone/>
            </a:pPr>
            <a:r>
              <a:rPr lang="it-IT" i="1" dirty="0" smtClean="0"/>
              <a:t>il </a:t>
            </a:r>
            <a:r>
              <a:rPr lang="it-IT" i="1" dirty="0"/>
              <a:t>Centro Studi di </a:t>
            </a:r>
            <a:r>
              <a:rPr lang="it-IT" i="1" dirty="0" smtClean="0"/>
              <a:t>Biometeorologia </a:t>
            </a:r>
          </a:p>
        </p:txBody>
      </p:sp>
    </p:spTree>
    <p:extLst>
      <p:ext uri="{BB962C8B-B14F-4D97-AF65-F5344CB8AC3E}">
        <p14:creationId xmlns:p14="http://schemas.microsoft.com/office/powerpoint/2010/main" val="2905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RICERCA ITALIANA SUGLI IONI AEREI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Oggi con strumenti come l’</a:t>
            </a:r>
            <a:r>
              <a:rPr lang="it-IT" i="1" dirty="0" err="1" smtClean="0">
                <a:latin typeface="Century Gothic" panose="020B0502020202020204" pitchFamily="34" charset="0"/>
              </a:rPr>
              <a:t>Aerial</a:t>
            </a:r>
            <a:r>
              <a:rPr lang="it-IT" i="1" dirty="0" smtClean="0">
                <a:latin typeface="Century Gothic" panose="020B0502020202020204" pitchFamily="34" charset="0"/>
              </a:rPr>
              <a:t> </a:t>
            </a:r>
            <a:r>
              <a:rPr lang="it-IT" i="1" dirty="0" err="1" smtClean="0">
                <a:latin typeface="Century Gothic" panose="020B0502020202020204" pitchFamily="34" charset="0"/>
              </a:rPr>
              <a:t>Ions</a:t>
            </a:r>
            <a:r>
              <a:rPr lang="it-IT" i="1" dirty="0" smtClean="0">
                <a:latin typeface="Century Gothic" panose="020B0502020202020204" pitchFamily="34" charset="0"/>
              </a:rPr>
              <a:t> </a:t>
            </a:r>
            <a:r>
              <a:rPr lang="it-IT" i="1" dirty="0" err="1" smtClean="0">
                <a:latin typeface="Century Gothic" panose="020B0502020202020204" pitchFamily="34" charset="0"/>
              </a:rPr>
              <a:t>Meters</a:t>
            </a:r>
            <a:r>
              <a:rPr lang="it-IT" i="1" dirty="0" smtClean="0">
                <a:latin typeface="Century Gothic" panose="020B0502020202020204" pitchFamily="34" charset="0"/>
              </a:rPr>
              <a:t> </a:t>
            </a:r>
            <a:r>
              <a:rPr lang="it-IT" dirty="0" smtClean="0">
                <a:latin typeface="Century Gothic" panose="020B0502020202020204" pitchFamily="34" charset="0"/>
              </a:rPr>
              <a:t>e l’</a:t>
            </a:r>
            <a:r>
              <a:rPr lang="it-IT" i="1" dirty="0" err="1" smtClean="0">
                <a:latin typeface="Century Gothic" panose="020B0502020202020204" pitchFamily="34" charset="0"/>
              </a:rPr>
              <a:t>Apec</a:t>
            </a:r>
            <a:r>
              <a:rPr lang="it-IT" i="1" dirty="0" smtClean="0">
                <a:latin typeface="Century Gothic" panose="020B0502020202020204" pitchFamily="34" charset="0"/>
              </a:rPr>
              <a:t> </a:t>
            </a:r>
            <a:r>
              <a:rPr lang="it-IT" dirty="0" smtClean="0">
                <a:latin typeface="Century Gothic" panose="020B0502020202020204" pitchFamily="34" charset="0"/>
              </a:rPr>
              <a:t>siamo in grado di studiare gli effetti biologici di segnali ambientali deboli.</a:t>
            </a:r>
          </a:p>
        </p:txBody>
      </p:sp>
    </p:spTree>
    <p:extLst>
      <p:ext uri="{BB962C8B-B14F-4D97-AF65-F5344CB8AC3E}">
        <p14:creationId xmlns:p14="http://schemas.microsoft.com/office/powerpoint/2010/main" val="21203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ARIA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E’ </a:t>
            </a:r>
            <a:r>
              <a:rPr lang="it-IT" sz="4400" dirty="0" smtClean="0">
                <a:latin typeface="Century Gothic" panose="020B0502020202020204" pitchFamily="34" charset="0"/>
              </a:rPr>
              <a:t>composta principalmente </a:t>
            </a:r>
            <a:r>
              <a:rPr lang="it-IT" sz="4400" dirty="0">
                <a:latin typeface="Century Gothic" panose="020B0502020202020204" pitchFamily="34" charset="0"/>
              </a:rPr>
              <a:t>di :</a:t>
            </a:r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AZOTO (N) 78%</a:t>
            </a:r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OSSIGENO (O) 20%</a:t>
            </a:r>
          </a:p>
          <a:p>
            <a:pPr algn="ctr"/>
            <a:endParaRPr lang="it-IT" sz="4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05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IONI AEREI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Nell’atmosfera è presente una carica ionica</a:t>
            </a:r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 i piccoli ioni, ovvero i componenti della miscela gassosa stessa, </a:t>
            </a:r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 gli ioni intermedi e grandi, ovvero le particelle cariche sospese nell’atmosfera</a:t>
            </a:r>
          </a:p>
          <a:p>
            <a:pPr algn="ctr"/>
            <a:endParaRPr lang="it-IT" sz="4400" dirty="0"/>
          </a:p>
          <a:p>
            <a:pPr algn="ctr"/>
            <a:endParaRPr lang="it-IT" sz="4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PICCOLI IONI AEREI NEGATIVI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latin typeface="Century Gothic" panose="020B0502020202020204" pitchFamily="34" charset="0"/>
              </a:rPr>
              <a:t>O- </a:t>
            </a:r>
            <a:r>
              <a:rPr lang="it-IT" sz="4400" dirty="0">
                <a:latin typeface="Century Gothic" panose="020B0502020202020204" pitchFamily="34" charset="0"/>
              </a:rPr>
              <a:t>, (O</a:t>
            </a:r>
            <a:r>
              <a:rPr lang="it-IT" sz="2400" dirty="0">
                <a:latin typeface="Century Gothic" panose="020B0502020202020204" pitchFamily="34" charset="0"/>
              </a:rPr>
              <a:t>2</a:t>
            </a:r>
            <a:r>
              <a:rPr lang="it-IT" sz="4400" dirty="0">
                <a:latin typeface="Century Gothic" panose="020B0502020202020204" pitchFamily="34" charset="0"/>
              </a:rPr>
              <a:t> -)</a:t>
            </a:r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NO</a:t>
            </a:r>
            <a:r>
              <a:rPr lang="it-IT" sz="2400" dirty="0">
                <a:latin typeface="Century Gothic" panose="020B0502020202020204" pitchFamily="34" charset="0"/>
              </a:rPr>
              <a:t>2</a:t>
            </a:r>
            <a:r>
              <a:rPr lang="it-IT" sz="4400" dirty="0">
                <a:latin typeface="Century Gothic" panose="020B0502020202020204" pitchFamily="34" charset="0"/>
              </a:rPr>
              <a:t> - , NO</a:t>
            </a:r>
            <a:r>
              <a:rPr lang="it-IT" sz="2400" dirty="0">
                <a:latin typeface="Century Gothic" panose="020B0502020202020204" pitchFamily="34" charset="0"/>
              </a:rPr>
              <a:t>3</a:t>
            </a:r>
            <a:r>
              <a:rPr lang="it-IT" sz="4400" dirty="0">
                <a:latin typeface="Century Gothic" panose="020B0502020202020204" pitchFamily="34" charset="0"/>
              </a:rPr>
              <a:t> -</a:t>
            </a:r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(OH -) </a:t>
            </a:r>
            <a:endParaRPr lang="it-IT" sz="4400" dirty="0" smtClean="0">
              <a:latin typeface="Century Gothic" panose="020B0502020202020204" pitchFamily="34" charset="0"/>
            </a:endParaRPr>
          </a:p>
          <a:p>
            <a:pPr algn="ctr"/>
            <a:endParaRPr lang="it-IT" sz="4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it-IT" sz="4400" dirty="0">
                <a:latin typeface="Century Gothic" panose="020B0502020202020204" pitchFamily="34" charset="0"/>
              </a:rPr>
              <a:t>In parentesi i più frequenti</a:t>
            </a:r>
          </a:p>
          <a:p>
            <a:pPr algn="ctr"/>
            <a:endParaRPr lang="it-IT" sz="4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8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PICCOLI IONI AEREI P0SITIVI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t-BR" sz="8000" dirty="0" smtClean="0"/>
          </a:p>
          <a:p>
            <a:pPr marL="0" indent="0" algn="ctr">
              <a:buNone/>
            </a:pPr>
            <a:r>
              <a:rPr lang="pt-BR" sz="14400" dirty="0" smtClean="0">
                <a:latin typeface="Century Gothic" panose="020B0502020202020204" pitchFamily="34" charset="0"/>
              </a:rPr>
              <a:t>O</a:t>
            </a:r>
            <a:r>
              <a:rPr lang="pt-BR" sz="14400" dirty="0">
                <a:latin typeface="Century Gothic" panose="020B0502020202020204" pitchFamily="34" charset="0"/>
              </a:rPr>
              <a:t>+, O</a:t>
            </a:r>
            <a:r>
              <a:rPr lang="pt-BR" sz="9600" dirty="0">
                <a:latin typeface="Century Gothic" panose="020B0502020202020204" pitchFamily="34" charset="0"/>
              </a:rPr>
              <a:t>2</a:t>
            </a:r>
            <a:r>
              <a:rPr lang="pt-BR" sz="14400" dirty="0">
                <a:latin typeface="Century Gothic" panose="020B0502020202020204" pitchFamily="34" charset="0"/>
              </a:rPr>
              <a:t>+, O</a:t>
            </a:r>
            <a:r>
              <a:rPr lang="pt-BR" sz="9600" dirty="0">
                <a:latin typeface="Century Gothic" panose="020B0502020202020204" pitchFamily="34" charset="0"/>
              </a:rPr>
              <a:t>3</a:t>
            </a:r>
            <a:r>
              <a:rPr lang="pt-BR" sz="14400" dirty="0">
                <a:latin typeface="Century Gothic" panose="020B0502020202020204" pitchFamily="34" charset="0"/>
              </a:rPr>
              <a:t>+</a:t>
            </a:r>
          </a:p>
          <a:p>
            <a:pPr marL="0" indent="0" algn="ctr">
              <a:buNone/>
            </a:pPr>
            <a:r>
              <a:rPr lang="pt-BR" sz="14400" dirty="0">
                <a:latin typeface="Century Gothic" panose="020B0502020202020204" pitchFamily="34" charset="0"/>
              </a:rPr>
              <a:t>(H+)</a:t>
            </a:r>
          </a:p>
          <a:p>
            <a:pPr marL="0" indent="0" algn="ctr">
              <a:buNone/>
            </a:pPr>
            <a:r>
              <a:rPr lang="pt-BR" sz="14400" dirty="0">
                <a:latin typeface="Century Gothic" panose="020B0502020202020204" pitchFamily="34" charset="0"/>
              </a:rPr>
              <a:t>(N+), N</a:t>
            </a:r>
            <a:r>
              <a:rPr lang="pt-BR" sz="9600" dirty="0">
                <a:latin typeface="Century Gothic" panose="020B0502020202020204" pitchFamily="34" charset="0"/>
              </a:rPr>
              <a:t>2</a:t>
            </a:r>
            <a:r>
              <a:rPr lang="pt-BR" sz="14400" dirty="0">
                <a:latin typeface="Century Gothic" panose="020B0502020202020204" pitchFamily="34" charset="0"/>
              </a:rPr>
              <a:t>+, N</a:t>
            </a:r>
            <a:r>
              <a:rPr lang="pt-BR" sz="9600" dirty="0">
                <a:latin typeface="Century Gothic" panose="020B0502020202020204" pitchFamily="34" charset="0"/>
              </a:rPr>
              <a:t>3</a:t>
            </a:r>
            <a:r>
              <a:rPr lang="pt-BR" sz="14400" dirty="0">
                <a:latin typeface="Century Gothic" panose="020B0502020202020204" pitchFamily="34" charset="0"/>
              </a:rPr>
              <a:t>+, N</a:t>
            </a:r>
            <a:r>
              <a:rPr lang="pt-BR" sz="9600" dirty="0">
                <a:latin typeface="Century Gothic" panose="020B0502020202020204" pitchFamily="34" charset="0"/>
              </a:rPr>
              <a:t>4</a:t>
            </a:r>
            <a:r>
              <a:rPr lang="pt-BR" sz="14400" dirty="0">
                <a:latin typeface="Century Gothic" panose="020B0502020202020204" pitchFamily="34" charset="0"/>
              </a:rPr>
              <a:t>+</a:t>
            </a:r>
          </a:p>
          <a:p>
            <a:pPr marL="0" indent="0" algn="ctr">
              <a:buNone/>
            </a:pPr>
            <a:r>
              <a:rPr lang="pt-BR" sz="14400" dirty="0">
                <a:latin typeface="Century Gothic" panose="020B0502020202020204" pitchFamily="34" charset="0"/>
              </a:rPr>
              <a:t>H</a:t>
            </a:r>
            <a:r>
              <a:rPr lang="pt-BR" sz="9600" dirty="0">
                <a:latin typeface="Century Gothic" panose="020B0502020202020204" pitchFamily="34" charset="0"/>
              </a:rPr>
              <a:t>2</a:t>
            </a:r>
            <a:r>
              <a:rPr lang="pt-BR" sz="14400" dirty="0">
                <a:latin typeface="Century Gothic" panose="020B0502020202020204" pitchFamily="34" charset="0"/>
              </a:rPr>
              <a:t>O+</a:t>
            </a:r>
          </a:p>
          <a:p>
            <a:pPr marL="0" indent="0" algn="ctr">
              <a:buNone/>
            </a:pPr>
            <a:r>
              <a:rPr lang="pt-BR" sz="14400" dirty="0">
                <a:latin typeface="Century Gothic" panose="020B0502020202020204" pitchFamily="34" charset="0"/>
              </a:rPr>
              <a:t>Ar +</a:t>
            </a:r>
          </a:p>
          <a:p>
            <a:pPr marL="0" indent="0" algn="ctr">
              <a:buNone/>
            </a:pPr>
            <a:r>
              <a:rPr lang="pt-BR" sz="14400" dirty="0">
                <a:latin typeface="Century Gothic" panose="020B0502020202020204" pitchFamily="34" charset="0"/>
              </a:rPr>
              <a:t>(CO</a:t>
            </a:r>
            <a:r>
              <a:rPr lang="pt-BR" sz="9600" dirty="0">
                <a:latin typeface="Century Gothic" panose="020B0502020202020204" pitchFamily="34" charset="0"/>
              </a:rPr>
              <a:t>2</a:t>
            </a:r>
            <a:r>
              <a:rPr lang="pt-BR" sz="14400" dirty="0">
                <a:latin typeface="Century Gothic" panose="020B0502020202020204" pitchFamily="34" charset="0"/>
              </a:rPr>
              <a:t>+) </a:t>
            </a:r>
            <a:endParaRPr lang="pt-BR" sz="14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it-IT" sz="14400" dirty="0" smtClean="0">
                <a:latin typeface="Century Gothic" panose="020B0502020202020204" pitchFamily="34" charset="0"/>
              </a:rPr>
              <a:t>In </a:t>
            </a:r>
            <a:r>
              <a:rPr lang="it-IT" sz="14400" dirty="0">
                <a:latin typeface="Century Gothic" panose="020B0502020202020204" pitchFamily="34" charset="0"/>
              </a:rPr>
              <a:t>parentesi i più frequenti</a:t>
            </a:r>
          </a:p>
          <a:p>
            <a:pPr marL="0" indent="0" algn="ctr">
              <a:buNone/>
            </a:pPr>
            <a:endParaRPr lang="pt-BR" sz="14400" dirty="0"/>
          </a:p>
          <a:p>
            <a:pPr marL="0" indent="0" algn="ctr">
              <a:buNone/>
            </a:pPr>
            <a:endParaRPr lang="it-IT" sz="14400" dirty="0" smtClean="0"/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endParaRPr lang="it-IT" sz="4400" dirty="0" smtClean="0"/>
          </a:p>
          <a:p>
            <a:pPr algn="ctr"/>
            <a:endParaRPr lang="it-IT" sz="4400" dirty="0"/>
          </a:p>
          <a:p>
            <a:endParaRPr lang="it-IT" dirty="0"/>
          </a:p>
          <a:p>
            <a:pPr algn="ctr"/>
            <a:endParaRPr lang="it-IT" sz="14400" dirty="0"/>
          </a:p>
        </p:txBody>
      </p:sp>
    </p:spTree>
    <p:extLst>
      <p:ext uri="{BB962C8B-B14F-4D97-AF65-F5344CB8AC3E}">
        <p14:creationId xmlns:p14="http://schemas.microsoft.com/office/powerpoint/2010/main" val="33110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CARATTERISTICHE IONICHE DELL’ARIA</a:t>
            </a: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94153"/>
              </p:ext>
            </p:extLst>
          </p:nvPr>
        </p:nvGraphicFramePr>
        <p:xfrm>
          <a:off x="457200" y="1600200"/>
          <a:ext cx="8229600" cy="4890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CONDIZIONI</a:t>
                      </a:r>
                      <a:endParaRPr lang="it-IT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COPPIE  PICCOLI </a:t>
                      </a:r>
                      <a:r>
                        <a:rPr lang="it-IT" sz="2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IONI/Cm</a:t>
                      </a:r>
                      <a:r>
                        <a:rPr lang="it-IT" sz="2400" baseline="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it-IT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ARIA</a:t>
                      </a:r>
                      <a:r>
                        <a:rPr lang="it-IT" sz="2400" baseline="0" dirty="0" smtClean="0">
                          <a:latin typeface="Century Gothic" panose="020B0502020202020204" pitchFamily="34" charset="0"/>
                        </a:rPr>
                        <a:t> PURA E SECCA</a:t>
                      </a:r>
                    </a:p>
                    <a:p>
                      <a:pPr algn="ctr"/>
                      <a:r>
                        <a:rPr lang="it-IT" sz="2400" baseline="0" dirty="0" smtClean="0">
                          <a:latin typeface="Century Gothic" panose="020B0502020202020204" pitchFamily="34" charset="0"/>
                        </a:rPr>
                        <a:t>BEL TEMPO</a:t>
                      </a:r>
                      <a:endParaRPr lang="it-IT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100-1000</a:t>
                      </a:r>
                      <a:endParaRPr lang="it-IT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AMBIENTI RURALI</a:t>
                      </a:r>
                    </a:p>
                    <a:p>
                      <a:pPr algn="ctr"/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BEL TEMPO</a:t>
                      </a:r>
                    </a:p>
                    <a:p>
                      <a:pPr algn="ctr"/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Century Gothic" panose="020B0502020202020204" pitchFamily="34" charset="0"/>
                        </a:rPr>
                        <a:t>CIRCA  500</a:t>
                      </a:r>
                      <a:endParaRPr lang="it-IT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AMBIENTI URBANI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BEL TEMPO</a:t>
                      </a:r>
                    </a:p>
                    <a:p>
                      <a:endParaRPr lang="it-I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CIRCA 100</a:t>
                      </a:r>
                    </a:p>
                  </a:txBody>
                  <a:tcPr/>
                </a:tc>
              </a:tr>
              <a:tr h="898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AMBIENTI CONFINATI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E POCO AREATI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20-50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3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COPPIE DI PICCOLI </a:t>
            </a:r>
            <a:r>
              <a:rPr lang="it-IT" dirty="0">
                <a:latin typeface="Century Gothic" panose="020B0502020202020204" pitchFamily="34" charset="0"/>
              </a:rPr>
              <a:t>IONI </a:t>
            </a:r>
            <a:r>
              <a:rPr lang="it-IT" dirty="0" smtClean="0">
                <a:latin typeface="Century Gothic" panose="020B0502020202020204" pitchFamily="34" charset="0"/>
              </a:rPr>
              <a:t>AEREI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t-IT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it-IT" sz="3900" dirty="0" smtClean="0">
                <a:latin typeface="Century Gothic" panose="020B0502020202020204" pitchFamily="34" charset="0"/>
              </a:rPr>
              <a:t>La letteratura medica indica che allo stato di benessere soggettivo è associato, nell’aria che respiriamo, una concentrazione di coppie di piccoli ioni negativi (n-) e positivi (n+) di circa 500 al centimetro cubo, con un rapporto</a:t>
            </a:r>
          </a:p>
          <a:p>
            <a:pPr marL="0" indent="0" algn="ctr">
              <a:buNone/>
            </a:pPr>
            <a:r>
              <a:rPr lang="it-IT" sz="3900" dirty="0" smtClean="0">
                <a:latin typeface="Century Gothic" panose="020B0502020202020204" pitchFamily="34" charset="0"/>
              </a:rPr>
              <a:t> n-/n+ = 1,2</a:t>
            </a:r>
            <a:endParaRPr lang="it-IT" sz="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0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1390</Words>
  <Application>Microsoft Office PowerPoint</Application>
  <PresentationFormat>Presentazione su schermo (4:3)</PresentationFormat>
  <Paragraphs>112</Paragraphs>
  <Slides>37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LA STORIA ITALIANA DELLA RICERCA SUGLI EFFETTI DEGLI IONI AEREI</vt:lpstr>
      <vt:lpstr>ATMOSFERA</vt:lpstr>
      <vt:lpstr>ATMOSFERA</vt:lpstr>
      <vt:lpstr>ARIA</vt:lpstr>
      <vt:lpstr>IONI AEREI</vt:lpstr>
      <vt:lpstr>PICCOLI IONI AEREI NEGATIVI</vt:lpstr>
      <vt:lpstr>PICCOLI IONI AEREI P0SITIVI</vt:lpstr>
      <vt:lpstr>CARATTERISTICHE IONICHE DELL’ARIA</vt:lpstr>
      <vt:lpstr>COPPIE DI PICCOLI IONI AEREI</vt:lpstr>
      <vt:lpstr>BIOMETEOROLOGIA</vt:lpstr>
      <vt:lpstr>BIOMETEOROLOGIA</vt:lpstr>
      <vt:lpstr>RESPIRAZIONE</vt:lpstr>
      <vt:lpstr>METEREOPATIE</vt:lpstr>
      <vt:lpstr>METEREOPATIE</vt:lpstr>
      <vt:lpstr>Presentazione standard di PowerPoint</vt:lpstr>
      <vt:lpstr>GRANDI IONI</vt:lpstr>
      <vt:lpstr>Gli inquinanti causano la scomparsa dei piccoli ioni e la formazione di quelli grandi, con conseguente cambiamento della qualità dell’aria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RICERCA ITALIANA SUGLI IONI AEREI</vt:lpstr>
      <vt:lpstr>LA RICERCA ITALIANA SUGLI IONI AEREI</vt:lpstr>
      <vt:lpstr>LA RICERCA ITALIANA SUGLI IONI AEREI</vt:lpstr>
      <vt:lpstr>LA RICERCA ITALIANA SUGLI IONI AEREI</vt:lpstr>
      <vt:lpstr>LA RICERCA ITALIANA SUGLI IONI AEREI</vt:lpstr>
      <vt:lpstr>LA RICERCA ITALIANA SUGLI IONI AEREI</vt:lpstr>
      <vt:lpstr>LA RICERCA ITALIANA SUGLI IONI AEREI</vt:lpstr>
      <vt:lpstr>LA RICERCA ITALIANA SUGLI IONI AEREI</vt:lpstr>
      <vt:lpstr>L’AERIAL IONS METERS</vt:lpstr>
      <vt:lpstr>MISURE CON L’AERIAL IONS METERS</vt:lpstr>
      <vt:lpstr>MISURE CON L’AERIAL IONS METERS</vt:lpstr>
      <vt:lpstr>LA RICERCA ITALIANA SUGLI IONI AEREI</vt:lpstr>
      <vt:lpstr>LA RICERCA ITALIANA SUGLI IONI AEREI</vt:lpstr>
      <vt:lpstr>LA RICERCA ITALIANA SUGLI IONI AEREI</vt:lpstr>
      <vt:lpstr>LA RICERCA ITALIANA SUGLI IONI AEREI</vt:lpstr>
      <vt:lpstr>LA RICERCA ITALIANA SUGLI IONI AEREI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L’inquinamento nell’ambiente di lavoro: tra consapevolezza ed evitare per prudenza</dc:title>
  <dc:creator>pc12</dc:creator>
  <cp:lastModifiedBy>User</cp:lastModifiedBy>
  <cp:revision>77</cp:revision>
  <dcterms:created xsi:type="dcterms:W3CDTF">2013-04-22T06:56:37Z</dcterms:created>
  <dcterms:modified xsi:type="dcterms:W3CDTF">2013-10-14T16:11:27Z</dcterms:modified>
</cp:coreProperties>
</file>